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p14="http://schemas.microsoft.com/office/powerpoint/2010/main"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71" r:id="rId4"/>
    <p:sldMasterId id="2147484734" r:id="rId5"/>
  </p:sldMasterIdLst>
  <p:notesMasterIdLst>
    <p:notesMasterId r:id="rId17"/>
  </p:notesMasterIdLst>
  <p:handoutMasterIdLst>
    <p:handoutMasterId r:id="rId18"/>
  </p:handoutMasterIdLst>
  <p:sldIdLst>
    <p:sldId id="1860" r:id="rId6"/>
    <p:sldId id="1861" r:id="rId7"/>
    <p:sldId id="1878" r:id="rId8"/>
    <p:sldId id="1879" r:id="rId9"/>
    <p:sldId id="1880" r:id="rId10"/>
    <p:sldId id="1881" r:id="rId11"/>
    <p:sldId id="1882" r:id="rId12"/>
    <p:sldId id="1884" r:id="rId13"/>
    <p:sldId id="1864" r:id="rId14"/>
    <p:sldId id="1885" r:id="rId15"/>
    <p:sldId id="1840" r:id="rId1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Template" id="{888AB95E-1B7E-4E95-8F39-C5D0E8372BC2}">
          <p14:sldIdLst>
            <p14:sldId id="1860"/>
            <p14:sldId id="1861"/>
            <p14:sldId id="1878"/>
            <p14:sldId id="1879"/>
            <p14:sldId id="1880"/>
            <p14:sldId id="1881"/>
            <p14:sldId id="1882"/>
            <p14:sldId id="1884"/>
            <p14:sldId id="1864"/>
            <p14:sldId id="1885"/>
            <p14:sldId id="18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BDBDBD"/>
    <a:srgbClr val="D2D2D2"/>
    <a:srgbClr val="E6E6E6"/>
    <a:srgbClr val="FFB900"/>
    <a:srgbClr val="303030"/>
    <a:srgbClr val="737373"/>
    <a:srgbClr val="F14001"/>
    <a:srgbClr val="E8E8E8"/>
    <a:srgbClr val="2A1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96021" autoAdjust="0"/>
  </p:normalViewPr>
  <p:slideViewPr>
    <p:cSldViewPr snapToGrid="0">
      <p:cViewPr varScale="1">
        <p:scale>
          <a:sx n="100" d="100"/>
          <a:sy n="100" d="100"/>
        </p:scale>
        <p:origin x="552" y="8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3.xml" Id="rId8" /><Relationship Type="http://schemas.openxmlformats.org/officeDocument/2006/relationships/slide" Target="slides/slide8.xml" Id="rId13" /><Relationship Type="http://schemas.openxmlformats.org/officeDocument/2006/relationships/handoutMaster" Target="handoutMasters/handoutMaster1.xml" Id="rId18" /><Relationship Type="http://schemas.openxmlformats.org/officeDocument/2006/relationships/customXml" Target="../customXml/item3.xml" Id="rId3" /><Relationship Type="http://schemas.openxmlformats.org/officeDocument/2006/relationships/viewProps" Target="viewProps.xml" Id="rId21" /><Relationship Type="http://schemas.openxmlformats.org/officeDocument/2006/relationships/slide" Target="slides/slide2.xml" Id="rId7" /><Relationship Type="http://schemas.openxmlformats.org/officeDocument/2006/relationships/slide" Target="slides/slide7.xml" Id="rId12" /><Relationship Type="http://schemas.openxmlformats.org/officeDocument/2006/relationships/notesMaster" Target="notesMasters/notesMaster1.xml" Id="rId17" /><Relationship Type="http://schemas.openxmlformats.org/officeDocument/2006/relationships/customXml" Target="../customXml/item2.xml" Id="rId2" /><Relationship Type="http://schemas.openxmlformats.org/officeDocument/2006/relationships/slide" Target="slides/slide11.xml" Id="rId16" /><Relationship Type="http://schemas.openxmlformats.org/officeDocument/2006/relationships/presProps" Target="presProps.xml" Id="rId20" /><Relationship Type="http://schemas.openxmlformats.org/officeDocument/2006/relationships/customXml" Target="../customXml/item1.xml" Id="rId1" /><Relationship Type="http://schemas.openxmlformats.org/officeDocument/2006/relationships/slide" Target="slides/slide1.xml" Id="rId6" /><Relationship Type="http://schemas.openxmlformats.org/officeDocument/2006/relationships/slide" Target="slides/slide6.xml" Id="rId11" /><Relationship Type="http://schemas.openxmlformats.org/officeDocument/2006/relationships/slideMaster" Target="slideMasters/slideMaster2.xml" Id="rId5" /><Relationship Type="http://schemas.openxmlformats.org/officeDocument/2006/relationships/slide" Target="slides/slide10.xml" Id="rId15" /><Relationship Type="http://schemas.openxmlformats.org/officeDocument/2006/relationships/tableStyles" Target="tableStyles.xml" Id="rId23" /><Relationship Type="http://schemas.openxmlformats.org/officeDocument/2006/relationships/slide" Target="slides/slide5.xml" Id="rId10" /><Relationship Type="http://schemas.openxmlformats.org/officeDocument/2006/relationships/slideMaster" Target="slideMasters/slideMaster1.xml" Id="rId4" /><Relationship Type="http://schemas.openxmlformats.org/officeDocument/2006/relationships/slide" Target="slides/slide4.xml" Id="rId9" /><Relationship Type="http://schemas.openxmlformats.org/officeDocument/2006/relationships/slide" Target="slides/slide9.xml" Id="rId14" /><Relationship Type="http://schemas.openxmlformats.org/officeDocument/2006/relationships/theme" Target="theme/theme1.xml" Id="rId22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9/25/2018 2:54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9/25/2018 2:54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oonline.com/article/2978858/application-security/is-poor-software-development-the-biggest-cyber-threat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announcing-microsoft-s-coco-framework-for-enterprise-blockchain-network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9/25/2018 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65152"/>
      </p:ext>
    </p:extLst>
  </p:cSld>
  <p:clrMapOvr>
    <a:masterClrMapping/>
  </p:clrMapOvr>
</p:notes>
</file>

<file path=ppt/notesSlides/notesSlide10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2:54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177322"/>
      </p:ext>
    </p:extLst>
  </p:cSld>
  <p:clrMapOvr>
    <a:masterClrMapping/>
  </p:clrMapOvr>
</p:notes>
</file>

<file path=ppt/notesSlides/notesSlide11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9/25/2018 2:54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99429241"/>
      </p:ext>
    </p:extLst>
  </p:cSld>
  <p:clrMapOvr>
    <a:masterClrMapping/>
  </p:clrMapOvr>
</p:notes>
</file>

<file path=ppt/notesSlides/notesSlide2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9/25/2018 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08544"/>
      </p:ext>
    </p:extLst>
  </p:cSld>
  <p:clrMapOvr>
    <a:masterClrMapping/>
  </p:clrMapOvr>
</p:notes>
</file>

<file path=ppt/notesSlides/notesSlide3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02164"/>
      </p:ext>
    </p:extLst>
  </p:cSld>
  <p:clrMapOvr>
    <a:masterClrMapping/>
  </p:clrMapOvr>
</p:notes>
</file>

<file path=ppt/notesSlides/notesSlide4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662FA-8C62-46AD-BD78-6AF703D68D32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63901"/>
      </p:ext>
    </p:extLst>
  </p:cSld>
  <p:clrMapOvr>
    <a:masterClrMapping/>
  </p:clrMapOvr>
</p:notes>
</file>

<file path=ppt/notesSlides/notesSlide5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662FA-8C62-46AD-BD78-6AF703D68D32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791121"/>
      </p:ext>
    </p:extLst>
  </p:cSld>
  <p:clrMapOvr>
    <a:masterClrMapping/>
  </p:clrMapOvr>
</p:notes>
</file>

<file path=ppt/notesSlides/notesSlide6.xml><?xml version="1.0" encoding="utf-8"?>
<p:notes xmlns:ma14="http://schemas.microsoft.com/office/mac/drawingml/2011/main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1pPr>
            <a:lvl2pPr marL="750008" indent="-288465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2pPr>
            <a:lvl3pPr marL="1153859" indent="-230772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3pPr>
            <a:lvl4pPr marL="1615402" indent="-230772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4pPr>
            <a:lvl5pPr marL="2076945" indent="-230772"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5pPr>
            <a:lvl6pPr marL="2538489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6pPr>
            <a:lvl7pPr marL="3000032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7pPr>
            <a:lvl8pPr marL="3461576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8pPr>
            <a:lvl9pPr marL="3923119" indent="-23077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charset="0"/>
                <a:cs typeface="MS PGothic" charset="0"/>
              </a:defRPr>
            </a:lvl9pPr>
          </a:lstStyle>
          <a:p>
            <a:fld id="{EB1598E5-B8C8-BB40-AE84-7DA2E0F0E3CE}" type="slidenum">
              <a:rPr lang="en-US">
                <a:solidFill>
                  <a:prstClr val="black"/>
                </a:solidFill>
                <a:latin typeface="Intel Clear" panose="020B0604020203020204" pitchFamily="34" charset="0"/>
                <a:ea typeface="Arial" panose="020B0604020202020204" pitchFamily="34" charset="-128"/>
                <a:cs typeface="Arial" panose="020B0604020202020204" pitchFamily="34" charset="-128"/>
              </a:rPr>
              <a:pPr/>
              <a:t>6</a:t>
            </a:fld>
            <a:endParaRPr lang="en-US" dirty="0">
              <a:solidFill>
                <a:prstClr val="black"/>
              </a:solidFill>
              <a:latin typeface="Intel Clear" panose="020B0604020203020204" pitchFamily="34" charset="0"/>
              <a:ea typeface="Arial" panose="020B0604020202020204" pitchFamily="34" charset="-128"/>
              <a:cs typeface="Arial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4798726"/>
      </p:ext>
    </p:extLst>
  </p:cSld>
  <p:clrMapOvr>
    <a:masterClrMapping/>
  </p:clrMapOvr>
</p:notes>
</file>

<file path=ppt/notesSlides/notesSlide7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2662FA-8C62-46AD-BD78-6AF703D68D32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72755"/>
      </p:ext>
    </p:extLst>
  </p:cSld>
  <p:clrMapOvr>
    <a:masterClrMapping/>
  </p:clrMapOvr>
</p:notes>
</file>

<file path=ppt/notesSlides/notesSlide8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FA2E6-A972-491D-9C83-2A43AB9CA29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2563"/>
      </p:ext>
    </p:extLst>
  </p:cSld>
  <p:clrMapOvr>
    <a:masterClrMapping/>
  </p:clrMapOvr>
</p:notes>
</file>

<file path=ppt/notesSlides/notesSlide9.xml><?xml version="1.0" encoding="utf-8"?>
<p:notes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5CD2277-7C1A-43CA-8676-87B24AD584BD}" type="datetime8">
              <a:rPr lang="en-US" smtClean="0"/>
              <a:t>9/25/2018 2:54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6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553998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5"/>
            <a:ext cx="10970683" cy="1969706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133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96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553998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2621902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952" y="1558462"/>
            <a:ext cx="11248101" cy="1612749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2" y="5775994"/>
            <a:ext cx="11248101" cy="126959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100">
                <a:solidFill>
                  <a:srgbClr val="93A0A7"/>
                </a:solidFill>
                <a:latin typeface="+mn-lt"/>
              </a:defRPr>
            </a:lvl1pPr>
            <a:lvl2pPr marL="228568" indent="-152376">
              <a:defRPr sz="1200"/>
            </a:lvl2pPr>
            <a:lvl3pPr marL="457131" indent="-152376">
              <a:defRPr sz="1200"/>
            </a:lvl3pPr>
            <a:lvl4pPr marL="685702" indent="-152376">
              <a:defRPr sz="1200"/>
            </a:lvl4pPr>
            <a:lvl5pPr marL="914264" indent="-152376">
              <a:defRPr sz="1200"/>
            </a:lvl5pPr>
          </a:lstStyle>
          <a:p>
            <a:pPr lvl="0"/>
            <a:r>
              <a:rPr lang="en-US" dirty="0"/>
              <a:t>Click to edit footnote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9163136" y="6432516"/>
            <a:ext cx="2844800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5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04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85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625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365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855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20906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02028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79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82338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959519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12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1704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768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191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8240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8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3545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31" r:id="rId19"/>
    <p:sldLayoutId id="2147484732" r:id="rId20"/>
    <p:sldLayoutId id="2147484733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967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5" r:id="rId1"/>
    <p:sldLayoutId id="2147484736" r:id="rId2"/>
    <p:sldLayoutId id="2147484737" r:id="rId3"/>
    <p:sldLayoutId id="2147484738" r:id="rId4"/>
    <p:sldLayoutId id="2147484739" r:id="rId5"/>
    <p:sldLayoutId id="2147484740" r:id="rId6"/>
    <p:sldLayoutId id="2147484741" r:id="rId7"/>
    <p:sldLayoutId id="2147484742" r:id="rId8"/>
    <p:sldLayoutId id="2147484743" r:id="rId9"/>
    <p:sldLayoutId id="2147484744" r:id="rId10"/>
    <p:sldLayoutId id="2147484745" r:id="rId11"/>
    <p:sldLayoutId id="2147484746" r:id="rId12"/>
    <p:sldLayoutId id="2147484747" r:id="rId13"/>
    <p:sldLayoutId id="2147484748" r:id="rId14"/>
    <p:sldLayoutId id="2147484749" r:id="rId15"/>
    <p:sldLayoutId id="2147484750" r:id="rId16"/>
    <p:sldLayoutId id="2147484751" r:id="rId17"/>
    <p:sldLayoutId id="2147484752" r:id="rId18"/>
    <p:sldLayoutId id="2147484753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ignite.mobileAp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myignite.techcommunity.microsoft.com/evaluation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blogs.microsoft.com/microsoftsecure/?p=8552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g"/><Relationship Id="rId5" Type="http://schemas.openxmlformats.org/officeDocument/2006/relationships/hyperlink" Target="https://aka.ms/AzureConfidentialCompute" TargetMode="External"/><Relationship Id="rId4" Type="http://schemas.openxmlformats.org/officeDocument/2006/relationships/hyperlink" Target="https://aka.ms/azureinfraIgnite2018" TargetMode="External"/></Relationships>
</file>

<file path=ppt/slides/slide1.xml><?xml version="1.0" encoding="utf-8"?>
<p:sld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294868"/>
      </p:ext>
    </p:extLst>
  </p:cSld>
  <p:clrMapOvr>
    <a:masterClrMapping/>
  </p:clrMapOvr>
  <p:transition>
    <p:fade/>
  </p:transition>
</p:sld>
</file>

<file path=ppt/slides/slide10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C823DF-EC34-41F2-A2D0-BBC3CA4A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861774"/>
          </a:xfrm>
        </p:spPr>
        <p:txBody>
          <a:bodyPr/>
          <a:lstStyle/>
          <a:p>
            <a:r>
              <a:rPr lang="en-US" dirty="0"/>
              <a:t>Please evaluate this session</a:t>
            </a:r>
            <a:br>
              <a:rPr lang="en-US" dirty="0"/>
            </a:br>
            <a:r>
              <a:rPr lang="en-US" sz="2000" spc="0" dirty="0">
                <a:latin typeface="+mn-lt"/>
              </a:rPr>
              <a:t>Your feedback is important to us!</a:t>
            </a:r>
            <a:endParaRPr lang="en-US" spc="0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5DC89-AD72-4374-B620-726EF1494D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9267" y="1635896"/>
            <a:ext cx="6769045" cy="1793104"/>
          </a:xfrm>
        </p:spPr>
        <p:txBody>
          <a:bodyPr/>
          <a:lstStyle/>
          <a:p>
            <a:r>
              <a:rPr lang="en-US" sz="2800" dirty="0"/>
              <a:t>Please evaluate this session through </a:t>
            </a:r>
            <a:r>
              <a:rPr lang="en-US" sz="2800" dirty="0" err="1"/>
              <a:t>MyEvaluations</a:t>
            </a:r>
            <a:r>
              <a:rPr lang="en-US" sz="2800" dirty="0"/>
              <a:t> on the mobile app</a:t>
            </a:r>
            <a:br>
              <a:rPr lang="en-US" sz="2800" dirty="0"/>
            </a:br>
            <a:r>
              <a:rPr lang="en-US" sz="2800" dirty="0"/>
              <a:t>or website.</a:t>
            </a:r>
          </a:p>
          <a:p>
            <a:r>
              <a:rPr lang="en-US" sz="2400" dirty="0">
                <a:latin typeface="+mj-lt"/>
              </a:rPr>
              <a:t>Download the app:</a:t>
            </a:r>
            <a:br>
              <a:rPr lang="en-US" sz="2400" dirty="0">
                <a:latin typeface="+mj-lt"/>
              </a:rPr>
            </a:br>
            <a:r>
              <a:rPr lang="en-US" dirty="0">
                <a:hlinkClick r:id="rId3"/>
              </a:rPr>
              <a:t>https://aka.ms/ignite.mobileApp</a:t>
            </a:r>
            <a:endParaRPr lang="en-US" dirty="0"/>
          </a:p>
          <a:p>
            <a:r>
              <a:rPr lang="en-US" sz="2400" dirty="0">
                <a:latin typeface="+mj-lt"/>
              </a:rPr>
              <a:t>Go to the website: </a:t>
            </a:r>
            <a:r>
              <a:rPr lang="en-US" dirty="0">
                <a:hlinkClick r:id="rId4"/>
              </a:rPr>
              <a:t>https://myignite.techcommunity.microsoft.com/evaluations</a:t>
            </a:r>
            <a:r>
              <a:rPr lang="en-US" dirty="0"/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607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80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CBB8B40-F3D1-4331-B430-E127860A6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Protection by Design: </a:t>
            </a:r>
            <a:br>
              <a:rPr lang="en-US"/>
            </a:br>
            <a:r>
              <a:rPr lang="en-US"/>
              <a:t>Intel SGX and Azure Confidential Computing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33F29-D5A5-4DF5-AA87-020831D2ED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Lang Wong</a:t>
            </a:r>
          </a:p>
          <a:p>
            <a:r>
              <a:rPr lang="en-US"/>
              <a:t>Director of Engineering, Cloud Service Providers</a:t>
            </a:r>
          </a:p>
          <a:p>
            <a:r>
              <a:rPr lang="en-US"/>
              <a:t>Intel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8FA8E-80DC-468B-AB33-77C815EA5E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THR2240</a:t>
            </a:r>
          </a:p>
        </p:txBody>
      </p:sp>
    </p:spTree>
    <p:extLst>
      <p:ext uri="{BB962C8B-B14F-4D97-AF65-F5344CB8AC3E}">
        <p14:creationId xmlns:p14="http://schemas.microsoft.com/office/powerpoint/2010/main" val="186999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087092"/>
          </a:xfr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  <a:latin typeface="+mj-lt"/>
                <a:ea typeface="Intel Clear Pro" charset="0"/>
                <a:cs typeface="Intel Clear Pro" charset="0"/>
              </a:rPr>
              <a:t>Forces Impacting Security</a:t>
            </a:r>
            <a:br>
              <a:rPr lang="en-US" sz="4800" dirty="0">
                <a:solidFill>
                  <a:srgbClr val="003C71"/>
                </a:solidFill>
                <a:latin typeface="+mj-lt"/>
                <a:ea typeface="Intel Clear Pro" charset="0"/>
                <a:cs typeface="Intel Clear Pro" charset="0"/>
              </a:rPr>
            </a:br>
            <a:r>
              <a:rPr lang="en-US" sz="2264" dirty="0">
                <a:solidFill>
                  <a:schemeClr val="accent3"/>
                </a:solidFill>
                <a:latin typeface="+mj-lt"/>
              </a:rPr>
              <a:t>Challenges in implementing, maintaining, and protecting products and processes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445148" y="5073789"/>
            <a:ext cx="3304584" cy="0"/>
          </a:xfrm>
          <a:prstGeom prst="line">
            <a:avLst/>
          </a:prstGeom>
          <a:ln w="12700" cmpd="sng">
            <a:solidFill>
              <a:srgbClr val="7F7F7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26323" y="1997028"/>
            <a:ext cx="3146687" cy="36888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609022"/>
            <a:r>
              <a:rPr lang="en-US" sz="2397" b="1" dirty="0"/>
              <a:t>INDUSTRIALIZATION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60151" y="2345209"/>
            <a:ext cx="2885671" cy="25827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609022">
              <a:lnSpc>
                <a:spcPct val="90000"/>
              </a:lnSpc>
            </a:pPr>
            <a:r>
              <a:rPr lang="en-US" sz="1865" dirty="0">
                <a:solidFill>
                  <a:schemeClr val="accent3"/>
                </a:solidFill>
              </a:rPr>
              <a:t>of Hacking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4413541" y="2659148"/>
            <a:ext cx="3304584" cy="0"/>
          </a:xfrm>
          <a:prstGeom prst="line">
            <a:avLst/>
          </a:prstGeom>
          <a:ln w="12700" cmpd="sng">
            <a:solidFill>
              <a:srgbClr val="7F7F7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636" y="2928881"/>
            <a:ext cx="2866552" cy="190652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45488" y="5276579"/>
            <a:ext cx="3027488" cy="77482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609022">
              <a:lnSpc>
                <a:spcPct val="90000"/>
              </a:lnSpc>
            </a:pPr>
            <a:r>
              <a:rPr lang="en-US" sz="1865" b="1" dirty="0"/>
              <a:t>Thousands</a:t>
            </a:r>
            <a:r>
              <a:rPr lang="en-US" sz="1865" dirty="0"/>
              <a:t> of security related products from </a:t>
            </a:r>
            <a:r>
              <a:rPr lang="en-US" sz="1865" b="1" dirty="0"/>
              <a:t>hundreds</a:t>
            </a:r>
            <a:r>
              <a:rPr lang="en-US" sz="1865" dirty="0"/>
              <a:t> of vendors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46997" y="2013219"/>
            <a:ext cx="2660400" cy="36888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609022"/>
            <a:r>
              <a:rPr lang="en-US" sz="2397" b="1" dirty="0"/>
              <a:t>FRAGMENTATION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78627" y="2361400"/>
            <a:ext cx="2885671" cy="25827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609022">
              <a:lnSpc>
                <a:spcPct val="90000"/>
              </a:lnSpc>
            </a:pPr>
            <a:r>
              <a:rPr lang="en-US" sz="1865" dirty="0">
                <a:solidFill>
                  <a:schemeClr val="accent3"/>
                </a:solidFill>
              </a:rPr>
              <a:t>of Security Offerings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645746" y="2675342"/>
            <a:ext cx="2992161" cy="2413607"/>
            <a:chOff x="6710289" y="1793832"/>
            <a:chExt cx="1889786" cy="1811881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6731054" y="3605712"/>
              <a:ext cx="1869021" cy="1"/>
            </a:xfrm>
            <a:prstGeom prst="line">
              <a:avLst/>
            </a:prstGeom>
            <a:ln w="12700" cmpd="sng">
              <a:solidFill>
                <a:srgbClr val="7F7F7F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6710289" y="1793832"/>
              <a:ext cx="1869021" cy="1"/>
            </a:xfrm>
            <a:prstGeom prst="line">
              <a:avLst/>
            </a:prstGeom>
            <a:ln w="12700" cmpd="sng">
              <a:solidFill>
                <a:srgbClr val="7F7F7F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4520866" y="5260597"/>
            <a:ext cx="3157965" cy="77482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65" dirty="0"/>
              <a:t>Criminal </a:t>
            </a:r>
            <a:r>
              <a:rPr lang="en-US" sz="1865" b="1" dirty="0"/>
              <a:t>sophistication</a:t>
            </a:r>
            <a:r>
              <a:rPr lang="en-US" sz="1865" dirty="0"/>
              <a:t> </a:t>
            </a:r>
            <a:br>
              <a:rPr lang="en-US" sz="1865" dirty="0"/>
            </a:br>
            <a:r>
              <a:rPr lang="en-US" sz="1865" dirty="0"/>
              <a:t>and evolving intent</a:t>
            </a:r>
          </a:p>
          <a:p>
            <a:pPr algn="ctr">
              <a:lnSpc>
                <a:spcPct val="90000"/>
              </a:lnSpc>
            </a:pPr>
            <a:r>
              <a:rPr lang="en-US" sz="1865" dirty="0"/>
              <a:t>to get to your </a:t>
            </a:r>
            <a:r>
              <a:rPr lang="en-US" sz="1865" b="1" dirty="0"/>
              <a:t>data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768423" y="2013220"/>
            <a:ext cx="2918567" cy="4066205"/>
            <a:chOff x="-1729504" y="1493877"/>
            <a:chExt cx="2188925" cy="3049654"/>
          </a:xfrm>
        </p:grpSpPr>
        <p:cxnSp>
          <p:nvCxnSpPr>
            <p:cNvPr id="39" name="Straight Connector 38"/>
            <p:cNvCxnSpPr/>
            <p:nvPr/>
          </p:nvCxnSpPr>
          <p:spPr>
            <a:xfrm flipV="1">
              <a:off x="-1672908" y="2011331"/>
              <a:ext cx="2107656" cy="1"/>
            </a:xfrm>
            <a:prstGeom prst="line">
              <a:avLst/>
            </a:prstGeom>
            <a:ln w="12700" cmpd="sng">
              <a:solidFill>
                <a:srgbClr val="7F7F7F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-1593383" y="1493877"/>
              <a:ext cx="1911696" cy="276663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 defTabSz="609022"/>
              <a:r>
                <a:rPr lang="en-US" sz="2397" b="1" dirty="0"/>
                <a:t>EXPANSION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1729504" y="1775872"/>
              <a:ext cx="2164253" cy="19370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 defTabSz="609022">
                <a:lnSpc>
                  <a:spcPct val="90000"/>
                </a:lnSpc>
              </a:pPr>
              <a:r>
                <a:rPr lang="en-US" sz="1865" dirty="0">
                  <a:solidFill>
                    <a:schemeClr val="accent3"/>
                  </a:solidFill>
                </a:rPr>
                <a:t>of Attack Surface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-1672908" y="3822311"/>
              <a:ext cx="2130583" cy="1"/>
            </a:xfrm>
            <a:prstGeom prst="line">
              <a:avLst/>
            </a:prstGeom>
            <a:ln w="12700" cmpd="sng">
              <a:solidFill>
                <a:srgbClr val="7F7F7F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97582" y="2185001"/>
              <a:ext cx="2157003" cy="1471837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-1563779" y="3962411"/>
              <a:ext cx="1852488" cy="581120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865" b="1" dirty="0"/>
                <a:t>Billions</a:t>
              </a:r>
              <a:r>
                <a:rPr lang="en-US" sz="1865" dirty="0"/>
                <a:t> of connected devices and the</a:t>
              </a:r>
            </a:p>
            <a:p>
              <a:pPr algn="ctr">
                <a:lnSpc>
                  <a:spcPct val="90000"/>
                </a:lnSpc>
              </a:pPr>
              <a:r>
                <a:rPr lang="en-US" sz="1865" dirty="0"/>
                <a:t>move to the cloud</a:t>
              </a:r>
            </a:p>
          </p:txBody>
        </p:sp>
      </p:grpSp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195" y="2912691"/>
            <a:ext cx="3250427" cy="77782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981" y="3935574"/>
            <a:ext cx="1486409" cy="96341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486425" y="3973698"/>
            <a:ext cx="1110457" cy="645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9" b="1" dirty="0">
                <a:solidFill>
                  <a:schemeClr val="accent5"/>
                </a:solidFill>
              </a:rPr>
              <a:t>011101011</a:t>
            </a:r>
          </a:p>
          <a:p>
            <a:pPr algn="r"/>
            <a:r>
              <a:rPr lang="en-US" sz="1199" b="1" dirty="0">
                <a:solidFill>
                  <a:schemeClr val="accent5"/>
                </a:solidFill>
              </a:rPr>
              <a:t>000011101101011001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476758" y="3669615"/>
            <a:ext cx="1110457" cy="46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99" b="1" dirty="0">
                <a:solidFill>
                  <a:schemeClr val="accent5"/>
                </a:solidFill>
              </a:rPr>
              <a:t>110101010</a:t>
            </a:r>
          </a:p>
          <a:p>
            <a:pPr algn="r"/>
            <a:endParaRPr lang="en-US" sz="1199" b="1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3692468"/>
      </p:ext>
    </p:extLst>
  </p:cSld>
  <p:clrMapOvr>
    <a:masterClrMapping/>
  </p:clrMapOvr>
  <p:transition>
    <p:fade/>
  </p:transition>
</p:sld>
</file>

<file path=ppt/slides/slide4.xml><?xml version="1.0" encoding="utf-8"?>
<p:sld xmlns:a14="http://schemas.microsoft.com/office/drawing/2010/main"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248" y="2312438"/>
            <a:ext cx="3834384" cy="36884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latin typeface="+mj-lt"/>
                <a:ea typeface="Intel Clear Pro Bold" panose="020B0804020202060201" pitchFamily="34" charset="0"/>
                <a:cs typeface="Intel Clear Pro Bold" panose="020B0804020202060201" pitchFamily="34" charset="0"/>
              </a:rPr>
              <a:t>Trusted Execution Environment (TEE)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614829" y="2525891"/>
            <a:ext cx="996648" cy="706364"/>
          </a:xfrm>
          <a:prstGeom prst="wedgeRectCallout">
            <a:avLst>
              <a:gd name="adj1" fmla="val 107738"/>
              <a:gd name="adj2" fmla="val 10776"/>
            </a:avLst>
          </a:prstGeom>
          <a:solidFill>
            <a:schemeClr val="bg2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53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9186" y="2651683"/>
            <a:ext cx="658577" cy="45153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1467" b="1" dirty="0"/>
              <a:t>Secure </a:t>
            </a:r>
            <a:br>
              <a:rPr lang="en-US" sz="1467" b="1" dirty="0"/>
            </a:br>
            <a:r>
              <a:rPr lang="en-US" sz="1467" b="1" dirty="0"/>
              <a:t>Enclave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2036" y="1581945"/>
            <a:ext cx="5603906" cy="73866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3"/>
                </a:solidFill>
                <a:latin typeface="+mj-lt"/>
                <a:ea typeface="Intel Clear Pro" charset="0"/>
                <a:cs typeface="Intel Clear Pro" charset="0"/>
              </a:rPr>
              <a:t>Intel® Software Guard Extensions </a:t>
            </a:r>
          </a:p>
          <a:p>
            <a:pPr algn="ctr"/>
            <a:r>
              <a:rPr lang="en-US" sz="2000" dirty="0">
                <a:solidFill>
                  <a:schemeClr val="accent3"/>
                </a:solidFill>
                <a:latin typeface="+mj-lt"/>
                <a:ea typeface="Intel Clear Pro" charset="0"/>
                <a:cs typeface="Intel Clear Pro" charset="0"/>
              </a:rPr>
              <a:t>(Intel® SGX)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37B3A-EC5B-415E-9458-E641C7FBE2E9}"/>
              </a:ext>
            </a:extLst>
          </p:cNvPr>
          <p:cNvSpPr/>
          <p:nvPr/>
        </p:nvSpPr>
        <p:spPr bwMode="auto">
          <a:xfrm>
            <a:off x="600515" y="1908873"/>
            <a:ext cx="3277939" cy="6350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chemeClr val="accent3"/>
                </a:solidFill>
                <a:ea typeface="Intel Clear"/>
                <a:cs typeface="Intel Clear"/>
              </a:rPr>
              <a:t>Protects against: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1F99B1-54A0-4280-94D5-B287FDAB38F8}"/>
              </a:ext>
            </a:extLst>
          </p:cNvPr>
          <p:cNvSpPr txBox="1"/>
          <p:nvPr/>
        </p:nvSpPr>
        <p:spPr>
          <a:xfrm>
            <a:off x="687572" y="2711179"/>
            <a:ext cx="5258337" cy="13080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9" indent="-457189">
              <a:spcAft>
                <a:spcPts val="600"/>
              </a:spcAft>
              <a:buFont typeface="Wingdings" charset="2"/>
              <a:buChar char="§"/>
            </a:pPr>
            <a:r>
              <a:rPr lang="en-US" sz="2500" dirty="0"/>
              <a:t>Malicious insiders</a:t>
            </a:r>
          </a:p>
          <a:p>
            <a:pPr marL="457189" indent="-457189">
              <a:spcAft>
                <a:spcPts val="600"/>
              </a:spcAft>
              <a:buFont typeface="Wingdings" charset="2"/>
              <a:buChar char="§"/>
            </a:pPr>
            <a:r>
              <a:rPr lang="en-US" sz="2500" dirty="0"/>
              <a:t>External attackers</a:t>
            </a:r>
          </a:p>
          <a:p>
            <a:pPr marL="457189" indent="-457189">
              <a:spcAft>
                <a:spcPts val="600"/>
              </a:spcAft>
              <a:buFont typeface="Wingdings" charset="2"/>
              <a:buChar char="§"/>
            </a:pPr>
            <a:r>
              <a:rPr lang="en-US" sz="2500" dirty="0"/>
              <a:t>3</a:t>
            </a:r>
            <a:r>
              <a:rPr lang="en-US" sz="2500" baseline="30000" dirty="0"/>
              <a:t>rd</a:t>
            </a:r>
            <a:r>
              <a:rPr lang="en-US" sz="2500" dirty="0"/>
              <a:t>-Parties without consent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A88D17-930D-4030-B911-B61A6F45D0E1}"/>
              </a:ext>
            </a:extLst>
          </p:cNvPr>
          <p:cNvCxnSpPr>
            <a:cxnSpLocks/>
          </p:cNvCxnSpPr>
          <p:nvPr/>
        </p:nvCxnSpPr>
        <p:spPr>
          <a:xfrm>
            <a:off x="557784" y="2552543"/>
            <a:ext cx="3987800" cy="0"/>
          </a:xfrm>
          <a:prstGeom prst="line">
            <a:avLst/>
          </a:prstGeom>
          <a:ln>
            <a:gradFill flip="none" rotWithShape="1">
              <a:gsLst>
                <a:gs pos="0">
                  <a:srgbClr val="E6E6E6"/>
                </a:gs>
                <a:gs pos="40000">
                  <a:schemeClr val="bg1">
                    <a:lumMod val="7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180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16="http://schemas.microsoft.com/office/drawing/2014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1131" y="1173216"/>
            <a:ext cx="7700446" cy="4585724"/>
            <a:chOff x="2351131" y="1173216"/>
            <a:chExt cx="7700446" cy="458572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24089369-E2E1-4DEA-82F7-6BE89C1A635A}"/>
                </a:ext>
              </a:extLst>
            </p:cNvPr>
            <p:cNvSpPr txBox="1"/>
            <p:nvPr/>
          </p:nvSpPr>
          <p:spPr>
            <a:xfrm>
              <a:off x="2671821" y="1203041"/>
              <a:ext cx="14809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Encrypt</a:t>
              </a:r>
              <a:b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</a:br>
              <a: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data at rest</a:t>
              </a:r>
              <a:endParaRPr lang="en-GB" sz="1400" kern="0" dirty="0">
                <a:solidFill>
                  <a:schemeClr val="accent3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17" name="Arc 116">
              <a:extLst>
                <a:ext uri="{FF2B5EF4-FFF2-40B4-BE49-F238E27FC236}">
                  <a16:creationId xmlns:a16="http://schemas.microsoft.com/office/drawing/2014/main" id="{C2A8EC7F-A770-4D21-AC29-3C65EF45A77E}"/>
                </a:ext>
              </a:extLst>
            </p:cNvPr>
            <p:cNvSpPr/>
            <p:nvPr/>
          </p:nvSpPr>
          <p:spPr bwMode="auto">
            <a:xfrm>
              <a:off x="2362561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Arc 117">
              <a:extLst>
                <a:ext uri="{FF2B5EF4-FFF2-40B4-BE49-F238E27FC236}">
                  <a16:creationId xmlns:a16="http://schemas.microsoft.com/office/drawing/2014/main" id="{0A00ADEB-DB46-451E-8F16-3419F28367AD}"/>
                </a:ext>
              </a:extLst>
            </p:cNvPr>
            <p:cNvSpPr/>
            <p:nvPr/>
          </p:nvSpPr>
          <p:spPr bwMode="auto">
            <a:xfrm>
              <a:off x="2351131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D09C906-7F17-4575-91D2-B6707A6CCDC6}"/>
                </a:ext>
              </a:extLst>
            </p:cNvPr>
            <p:cNvSpPr/>
            <p:nvPr/>
          </p:nvSpPr>
          <p:spPr bwMode="auto">
            <a:xfrm>
              <a:off x="2438975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248729C-A085-452B-900C-F50D9CE1D3D1}"/>
                </a:ext>
              </a:extLst>
            </p:cNvPr>
            <p:cNvSpPr/>
            <p:nvPr/>
          </p:nvSpPr>
          <p:spPr bwMode="auto">
            <a:xfrm>
              <a:off x="2503264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BDED0376-3D31-4885-A409-CC9049D63056}"/>
                </a:ext>
              </a:extLst>
            </p:cNvPr>
            <p:cNvGrpSpPr/>
            <p:nvPr/>
          </p:nvGrpSpPr>
          <p:grpSpPr>
            <a:xfrm>
              <a:off x="3019803" y="2870580"/>
              <a:ext cx="1248421" cy="1336873"/>
              <a:chOff x="2963866" y="2092553"/>
              <a:chExt cx="1544566" cy="1593330"/>
            </a:xfrm>
          </p:grpSpPr>
          <p:sp>
            <p:nvSpPr>
              <p:cNvPr id="124" name="Freeform 9">
                <a:extLst>
                  <a:ext uri="{FF2B5EF4-FFF2-40B4-BE49-F238E27FC236}">
                    <a16:creationId xmlns:a16="http://schemas.microsoft.com/office/drawing/2014/main" id="{AAFB9504-562A-4854-B15F-ACB56A8BD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3866" y="2092553"/>
                <a:ext cx="1393251" cy="1449990"/>
              </a:xfrm>
              <a:custGeom>
                <a:avLst/>
                <a:gdLst>
                  <a:gd name="T0" fmla="*/ 611 w 1223"/>
                  <a:gd name="T1" fmla="*/ 0 h 1273"/>
                  <a:gd name="T2" fmla="*/ 0 w 1223"/>
                  <a:gd name="T3" fmla="*/ 190 h 1273"/>
                  <a:gd name="T4" fmla="*/ 0 w 1223"/>
                  <a:gd name="T5" fmla="*/ 1091 h 1273"/>
                  <a:gd name="T6" fmla="*/ 2 w 1223"/>
                  <a:gd name="T7" fmla="*/ 1099 h 1273"/>
                  <a:gd name="T8" fmla="*/ 611 w 1223"/>
                  <a:gd name="T9" fmla="*/ 1273 h 1273"/>
                  <a:gd name="T10" fmla="*/ 1223 w 1223"/>
                  <a:gd name="T11" fmla="*/ 1086 h 1273"/>
                  <a:gd name="T12" fmla="*/ 1223 w 1223"/>
                  <a:gd name="T13" fmla="*/ 1085 h 1273"/>
                  <a:gd name="T14" fmla="*/ 1223 w 1223"/>
                  <a:gd name="T15" fmla="*/ 190 h 1273"/>
                  <a:gd name="T16" fmla="*/ 611 w 1223"/>
                  <a:gd name="T17" fmla="*/ 0 h 1273"/>
                  <a:gd name="T18" fmla="*/ 611 w 1223"/>
                  <a:gd name="T19" fmla="*/ 32 h 1273"/>
                  <a:gd name="T20" fmla="*/ 1191 w 1223"/>
                  <a:gd name="T21" fmla="*/ 190 h 1273"/>
                  <a:gd name="T22" fmla="*/ 611 w 1223"/>
                  <a:gd name="T23" fmla="*/ 348 h 1273"/>
                  <a:gd name="T24" fmla="*/ 32 w 1223"/>
                  <a:gd name="T25" fmla="*/ 190 h 1273"/>
                  <a:gd name="T26" fmla="*/ 611 w 1223"/>
                  <a:gd name="T27" fmla="*/ 32 h 1273"/>
                  <a:gd name="T28" fmla="*/ 32 w 1223"/>
                  <a:gd name="T29" fmla="*/ 549 h 1273"/>
                  <a:gd name="T30" fmla="*/ 611 w 1223"/>
                  <a:gd name="T31" fmla="*/ 677 h 1273"/>
                  <a:gd name="T32" fmla="*/ 1191 w 1223"/>
                  <a:gd name="T33" fmla="*/ 549 h 1273"/>
                  <a:gd name="T34" fmla="*/ 1191 w 1223"/>
                  <a:gd name="T35" fmla="*/ 785 h 1273"/>
                  <a:gd name="T36" fmla="*/ 611 w 1223"/>
                  <a:gd name="T37" fmla="*/ 943 h 1273"/>
                  <a:gd name="T38" fmla="*/ 32 w 1223"/>
                  <a:gd name="T39" fmla="*/ 785 h 1273"/>
                  <a:gd name="T40" fmla="*/ 32 w 1223"/>
                  <a:gd name="T41" fmla="*/ 549 h 1273"/>
                  <a:gd name="T42" fmla="*/ 611 w 1223"/>
                  <a:gd name="T43" fmla="*/ 645 h 1273"/>
                  <a:gd name="T44" fmla="*/ 32 w 1223"/>
                  <a:gd name="T45" fmla="*/ 488 h 1273"/>
                  <a:gd name="T46" fmla="*/ 32 w 1223"/>
                  <a:gd name="T47" fmla="*/ 251 h 1273"/>
                  <a:gd name="T48" fmla="*/ 611 w 1223"/>
                  <a:gd name="T49" fmla="*/ 379 h 1273"/>
                  <a:gd name="T50" fmla="*/ 1191 w 1223"/>
                  <a:gd name="T51" fmla="*/ 251 h 1273"/>
                  <a:gd name="T52" fmla="*/ 1191 w 1223"/>
                  <a:gd name="T53" fmla="*/ 488 h 1273"/>
                  <a:gd name="T54" fmla="*/ 611 w 1223"/>
                  <a:gd name="T55" fmla="*/ 645 h 1273"/>
                  <a:gd name="T56" fmla="*/ 611 w 1223"/>
                  <a:gd name="T57" fmla="*/ 1240 h 1273"/>
                  <a:gd name="T58" fmla="*/ 32 w 1223"/>
                  <a:gd name="T59" fmla="*/ 1083 h 1273"/>
                  <a:gd name="T60" fmla="*/ 32 w 1223"/>
                  <a:gd name="T61" fmla="*/ 847 h 1273"/>
                  <a:gd name="T62" fmla="*/ 611 w 1223"/>
                  <a:gd name="T63" fmla="*/ 975 h 1273"/>
                  <a:gd name="T64" fmla="*/ 1191 w 1223"/>
                  <a:gd name="T65" fmla="*/ 847 h 1273"/>
                  <a:gd name="T66" fmla="*/ 1191 w 1223"/>
                  <a:gd name="T67" fmla="*/ 1083 h 1273"/>
                  <a:gd name="T68" fmla="*/ 611 w 1223"/>
                  <a:gd name="T69" fmla="*/ 1241 h 1273"/>
                  <a:gd name="T70" fmla="*/ 611 w 1223"/>
                  <a:gd name="T71" fmla="*/ 124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3" h="1273">
                    <a:moveTo>
                      <a:pt x="611" y="0"/>
                    </a:moveTo>
                    <a:cubicBezTo>
                      <a:pt x="214" y="0"/>
                      <a:pt x="0" y="98"/>
                      <a:pt x="0" y="190"/>
                    </a:cubicBezTo>
                    <a:lnTo>
                      <a:pt x="0" y="1091"/>
                    </a:lnTo>
                    <a:cubicBezTo>
                      <a:pt x="0" y="1094"/>
                      <a:pt x="1" y="1097"/>
                      <a:pt x="2" y="1099"/>
                    </a:cubicBezTo>
                    <a:cubicBezTo>
                      <a:pt x="25" y="1186"/>
                      <a:pt x="237" y="1273"/>
                      <a:pt x="611" y="1273"/>
                    </a:cubicBezTo>
                    <a:cubicBezTo>
                      <a:pt x="1004" y="1273"/>
                      <a:pt x="1218" y="1177"/>
                      <a:pt x="1223" y="1086"/>
                    </a:cubicBezTo>
                    <a:cubicBezTo>
                      <a:pt x="1223" y="1086"/>
                      <a:pt x="1223" y="1086"/>
                      <a:pt x="1223" y="1085"/>
                    </a:cubicBezTo>
                    <a:lnTo>
                      <a:pt x="1223" y="190"/>
                    </a:lnTo>
                    <a:cubicBezTo>
                      <a:pt x="1223" y="98"/>
                      <a:pt x="1009" y="0"/>
                      <a:pt x="611" y="0"/>
                    </a:cubicBezTo>
                    <a:close/>
                    <a:moveTo>
                      <a:pt x="611" y="32"/>
                    </a:moveTo>
                    <a:cubicBezTo>
                      <a:pt x="953" y="32"/>
                      <a:pt x="1191" y="115"/>
                      <a:pt x="1191" y="190"/>
                    </a:cubicBezTo>
                    <a:cubicBezTo>
                      <a:pt x="1191" y="264"/>
                      <a:pt x="953" y="348"/>
                      <a:pt x="611" y="348"/>
                    </a:cubicBezTo>
                    <a:cubicBezTo>
                      <a:pt x="270" y="348"/>
                      <a:pt x="32" y="264"/>
                      <a:pt x="32" y="190"/>
                    </a:cubicBezTo>
                    <a:cubicBezTo>
                      <a:pt x="32" y="115"/>
                      <a:pt x="270" y="32"/>
                      <a:pt x="611" y="32"/>
                    </a:cubicBezTo>
                    <a:close/>
                    <a:moveTo>
                      <a:pt x="32" y="549"/>
                    </a:moveTo>
                    <a:cubicBezTo>
                      <a:pt x="105" y="618"/>
                      <a:pt x="304" y="677"/>
                      <a:pt x="611" y="677"/>
                    </a:cubicBezTo>
                    <a:cubicBezTo>
                      <a:pt x="919" y="677"/>
                      <a:pt x="1118" y="618"/>
                      <a:pt x="1191" y="549"/>
                    </a:cubicBezTo>
                    <a:lnTo>
                      <a:pt x="1191" y="785"/>
                    </a:lnTo>
                    <a:cubicBezTo>
                      <a:pt x="1191" y="860"/>
                      <a:pt x="953" y="943"/>
                      <a:pt x="611" y="943"/>
                    </a:cubicBezTo>
                    <a:cubicBezTo>
                      <a:pt x="270" y="943"/>
                      <a:pt x="32" y="860"/>
                      <a:pt x="32" y="785"/>
                    </a:cubicBezTo>
                    <a:lnTo>
                      <a:pt x="32" y="549"/>
                    </a:lnTo>
                    <a:close/>
                    <a:moveTo>
                      <a:pt x="611" y="645"/>
                    </a:moveTo>
                    <a:cubicBezTo>
                      <a:pt x="270" y="645"/>
                      <a:pt x="32" y="562"/>
                      <a:pt x="32" y="488"/>
                    </a:cubicBezTo>
                    <a:lnTo>
                      <a:pt x="32" y="251"/>
                    </a:lnTo>
                    <a:cubicBezTo>
                      <a:pt x="105" y="321"/>
                      <a:pt x="304" y="379"/>
                      <a:pt x="611" y="379"/>
                    </a:cubicBezTo>
                    <a:cubicBezTo>
                      <a:pt x="919" y="379"/>
                      <a:pt x="1118" y="320"/>
                      <a:pt x="1191" y="251"/>
                    </a:cubicBezTo>
                    <a:lnTo>
                      <a:pt x="1191" y="488"/>
                    </a:lnTo>
                    <a:cubicBezTo>
                      <a:pt x="1191" y="562"/>
                      <a:pt x="953" y="645"/>
                      <a:pt x="611" y="645"/>
                    </a:cubicBezTo>
                    <a:close/>
                    <a:moveTo>
                      <a:pt x="611" y="1240"/>
                    </a:moveTo>
                    <a:cubicBezTo>
                      <a:pt x="270" y="1240"/>
                      <a:pt x="32" y="1157"/>
                      <a:pt x="32" y="1083"/>
                    </a:cubicBezTo>
                    <a:lnTo>
                      <a:pt x="32" y="847"/>
                    </a:lnTo>
                    <a:cubicBezTo>
                      <a:pt x="105" y="916"/>
                      <a:pt x="304" y="975"/>
                      <a:pt x="611" y="975"/>
                    </a:cubicBezTo>
                    <a:cubicBezTo>
                      <a:pt x="919" y="975"/>
                      <a:pt x="1118" y="916"/>
                      <a:pt x="1191" y="847"/>
                    </a:cubicBezTo>
                    <a:lnTo>
                      <a:pt x="1191" y="1083"/>
                    </a:lnTo>
                    <a:cubicBezTo>
                      <a:pt x="1191" y="1158"/>
                      <a:pt x="953" y="1241"/>
                      <a:pt x="611" y="1241"/>
                    </a:cubicBezTo>
                    <a:lnTo>
                      <a:pt x="611" y="1240"/>
                    </a:ln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C72DA057-896F-41B8-9FCE-B39B28E831C2}"/>
                  </a:ext>
                </a:extLst>
              </p:cNvPr>
              <p:cNvSpPr/>
              <p:nvPr/>
            </p:nvSpPr>
            <p:spPr bwMode="auto">
              <a:xfrm>
                <a:off x="3817751" y="2995202"/>
                <a:ext cx="690681" cy="690681"/>
              </a:xfrm>
              <a:prstGeom prst="ellipse">
                <a:avLst/>
              </a:prstGeom>
              <a:solidFill>
                <a:srgbClr val="E6E6E6"/>
              </a:solidFill>
              <a:ln w="63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2353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30">
                <a:extLst>
                  <a:ext uri="{FF2B5EF4-FFF2-40B4-BE49-F238E27FC236}">
                    <a16:creationId xmlns:a16="http://schemas.microsoft.com/office/drawing/2014/main" id="{80A7C23C-1FCA-493D-8C0F-DD6CD32130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0425" y="3140313"/>
                <a:ext cx="365332" cy="400460"/>
              </a:xfrm>
              <a:custGeom>
                <a:avLst/>
                <a:gdLst>
                  <a:gd name="T0" fmla="*/ 544 w 1088"/>
                  <a:gd name="T1" fmla="*/ 0 h 1216"/>
                  <a:gd name="T2" fmla="*/ 192 w 1088"/>
                  <a:gd name="T3" fmla="*/ 352 h 1216"/>
                  <a:gd name="T4" fmla="*/ 192 w 1088"/>
                  <a:gd name="T5" fmla="*/ 480 h 1216"/>
                  <a:gd name="T6" fmla="*/ 96 w 1088"/>
                  <a:gd name="T7" fmla="*/ 480 h 1216"/>
                  <a:gd name="T8" fmla="*/ 0 w 1088"/>
                  <a:gd name="T9" fmla="*/ 576 h 1216"/>
                  <a:gd name="T10" fmla="*/ 0 w 1088"/>
                  <a:gd name="T11" fmla="*/ 1120 h 1216"/>
                  <a:gd name="T12" fmla="*/ 96 w 1088"/>
                  <a:gd name="T13" fmla="*/ 1216 h 1216"/>
                  <a:gd name="T14" fmla="*/ 992 w 1088"/>
                  <a:gd name="T15" fmla="*/ 1216 h 1216"/>
                  <a:gd name="T16" fmla="*/ 1088 w 1088"/>
                  <a:gd name="T17" fmla="*/ 1120 h 1216"/>
                  <a:gd name="T18" fmla="*/ 1088 w 1088"/>
                  <a:gd name="T19" fmla="*/ 576 h 1216"/>
                  <a:gd name="T20" fmla="*/ 992 w 1088"/>
                  <a:gd name="T21" fmla="*/ 480 h 1216"/>
                  <a:gd name="T22" fmla="*/ 896 w 1088"/>
                  <a:gd name="T23" fmla="*/ 480 h 1216"/>
                  <a:gd name="T24" fmla="*/ 896 w 1088"/>
                  <a:gd name="T25" fmla="*/ 352 h 1216"/>
                  <a:gd name="T26" fmla="*/ 544 w 1088"/>
                  <a:gd name="T27" fmla="*/ 0 h 1216"/>
                  <a:gd name="T28" fmla="*/ 544 w 1088"/>
                  <a:gd name="T29" fmla="*/ 64 h 1216"/>
                  <a:gd name="T30" fmla="*/ 832 w 1088"/>
                  <a:gd name="T31" fmla="*/ 352 h 1216"/>
                  <a:gd name="T32" fmla="*/ 832 w 1088"/>
                  <a:gd name="T33" fmla="*/ 480 h 1216"/>
                  <a:gd name="T34" fmla="*/ 256 w 1088"/>
                  <a:gd name="T35" fmla="*/ 480 h 1216"/>
                  <a:gd name="T36" fmla="*/ 256 w 1088"/>
                  <a:gd name="T37" fmla="*/ 352 h 1216"/>
                  <a:gd name="T38" fmla="*/ 544 w 1088"/>
                  <a:gd name="T39" fmla="*/ 64 h 1216"/>
                  <a:gd name="T40" fmla="*/ 96 w 1088"/>
                  <a:gd name="T41" fmla="*/ 544 h 1216"/>
                  <a:gd name="T42" fmla="*/ 992 w 1088"/>
                  <a:gd name="T43" fmla="*/ 544 h 1216"/>
                  <a:gd name="T44" fmla="*/ 1024 w 1088"/>
                  <a:gd name="T45" fmla="*/ 576 h 1216"/>
                  <a:gd name="T46" fmla="*/ 1024 w 1088"/>
                  <a:gd name="T47" fmla="*/ 1120 h 1216"/>
                  <a:gd name="T48" fmla="*/ 992 w 1088"/>
                  <a:gd name="T49" fmla="*/ 1152 h 1216"/>
                  <a:gd name="T50" fmla="*/ 96 w 1088"/>
                  <a:gd name="T51" fmla="*/ 1152 h 1216"/>
                  <a:gd name="T52" fmla="*/ 64 w 1088"/>
                  <a:gd name="T53" fmla="*/ 1120 h 1216"/>
                  <a:gd name="T54" fmla="*/ 64 w 1088"/>
                  <a:gd name="T55" fmla="*/ 576 h 1216"/>
                  <a:gd name="T56" fmla="*/ 96 w 1088"/>
                  <a:gd name="T57" fmla="*/ 544 h 1216"/>
                  <a:gd name="T58" fmla="*/ 544 w 1088"/>
                  <a:gd name="T59" fmla="*/ 656 h 1216"/>
                  <a:gd name="T60" fmla="*/ 416 w 1088"/>
                  <a:gd name="T61" fmla="*/ 784 h 1216"/>
                  <a:gd name="T62" fmla="*/ 448 w 1088"/>
                  <a:gd name="T63" fmla="*/ 865 h 1216"/>
                  <a:gd name="T64" fmla="*/ 448 w 1088"/>
                  <a:gd name="T65" fmla="*/ 944 h 1216"/>
                  <a:gd name="T66" fmla="*/ 544 w 1088"/>
                  <a:gd name="T67" fmla="*/ 1040 h 1216"/>
                  <a:gd name="T68" fmla="*/ 640 w 1088"/>
                  <a:gd name="T69" fmla="*/ 944 h 1216"/>
                  <a:gd name="T70" fmla="*/ 640 w 1088"/>
                  <a:gd name="T71" fmla="*/ 865 h 1216"/>
                  <a:gd name="T72" fmla="*/ 672 w 1088"/>
                  <a:gd name="T73" fmla="*/ 784 h 1216"/>
                  <a:gd name="T74" fmla="*/ 544 w 1088"/>
                  <a:gd name="T75" fmla="*/ 656 h 1216"/>
                  <a:gd name="T76" fmla="*/ 544 w 1088"/>
                  <a:gd name="T77" fmla="*/ 720 h 1216"/>
                  <a:gd name="T78" fmla="*/ 608 w 1088"/>
                  <a:gd name="T79" fmla="*/ 784 h 1216"/>
                  <a:gd name="T80" fmla="*/ 587 w 1088"/>
                  <a:gd name="T81" fmla="*/ 832 h 1216"/>
                  <a:gd name="T82" fmla="*/ 576 w 1088"/>
                  <a:gd name="T83" fmla="*/ 856 h 1216"/>
                  <a:gd name="T84" fmla="*/ 576 w 1088"/>
                  <a:gd name="T85" fmla="*/ 944 h 1216"/>
                  <a:gd name="T86" fmla="*/ 544 w 1088"/>
                  <a:gd name="T87" fmla="*/ 976 h 1216"/>
                  <a:gd name="T88" fmla="*/ 512 w 1088"/>
                  <a:gd name="T89" fmla="*/ 944 h 1216"/>
                  <a:gd name="T90" fmla="*/ 512 w 1088"/>
                  <a:gd name="T91" fmla="*/ 856 h 1216"/>
                  <a:gd name="T92" fmla="*/ 502 w 1088"/>
                  <a:gd name="T93" fmla="*/ 832 h 1216"/>
                  <a:gd name="T94" fmla="*/ 480 w 1088"/>
                  <a:gd name="T95" fmla="*/ 784 h 1216"/>
                  <a:gd name="T96" fmla="*/ 544 w 1088"/>
                  <a:gd name="T97" fmla="*/ 72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8" h="1216">
                    <a:moveTo>
                      <a:pt x="544" y="0"/>
                    </a:moveTo>
                    <a:cubicBezTo>
                      <a:pt x="350" y="0"/>
                      <a:pt x="192" y="158"/>
                      <a:pt x="192" y="352"/>
                    </a:cubicBezTo>
                    <a:lnTo>
                      <a:pt x="192" y="480"/>
                    </a:lnTo>
                    <a:lnTo>
                      <a:pt x="96" y="480"/>
                    </a:lnTo>
                    <a:cubicBezTo>
                      <a:pt x="44" y="480"/>
                      <a:pt x="0" y="524"/>
                      <a:pt x="0" y="576"/>
                    </a:cubicBezTo>
                    <a:lnTo>
                      <a:pt x="0" y="1120"/>
                    </a:lnTo>
                    <a:cubicBezTo>
                      <a:pt x="0" y="1173"/>
                      <a:pt x="44" y="1216"/>
                      <a:pt x="96" y="1216"/>
                    </a:cubicBezTo>
                    <a:lnTo>
                      <a:pt x="992" y="1216"/>
                    </a:lnTo>
                    <a:cubicBezTo>
                      <a:pt x="1045" y="1216"/>
                      <a:pt x="1088" y="1173"/>
                      <a:pt x="1088" y="1120"/>
                    </a:cubicBezTo>
                    <a:lnTo>
                      <a:pt x="1088" y="576"/>
                    </a:lnTo>
                    <a:cubicBezTo>
                      <a:pt x="1088" y="524"/>
                      <a:pt x="1045" y="480"/>
                      <a:pt x="992" y="480"/>
                    </a:cubicBezTo>
                    <a:lnTo>
                      <a:pt x="896" y="480"/>
                    </a:lnTo>
                    <a:lnTo>
                      <a:pt x="896" y="352"/>
                    </a:lnTo>
                    <a:cubicBezTo>
                      <a:pt x="896" y="158"/>
                      <a:pt x="739" y="0"/>
                      <a:pt x="544" y="0"/>
                    </a:cubicBezTo>
                    <a:close/>
                    <a:moveTo>
                      <a:pt x="544" y="64"/>
                    </a:moveTo>
                    <a:cubicBezTo>
                      <a:pt x="705" y="64"/>
                      <a:pt x="832" y="192"/>
                      <a:pt x="832" y="352"/>
                    </a:cubicBezTo>
                    <a:lnTo>
                      <a:pt x="832" y="480"/>
                    </a:lnTo>
                    <a:lnTo>
                      <a:pt x="256" y="480"/>
                    </a:lnTo>
                    <a:lnTo>
                      <a:pt x="256" y="352"/>
                    </a:lnTo>
                    <a:cubicBezTo>
                      <a:pt x="256" y="192"/>
                      <a:pt x="384" y="64"/>
                      <a:pt x="544" y="64"/>
                    </a:cubicBezTo>
                    <a:close/>
                    <a:moveTo>
                      <a:pt x="96" y="544"/>
                    </a:moveTo>
                    <a:lnTo>
                      <a:pt x="992" y="544"/>
                    </a:lnTo>
                    <a:cubicBezTo>
                      <a:pt x="1011" y="544"/>
                      <a:pt x="1024" y="558"/>
                      <a:pt x="1024" y="576"/>
                    </a:cubicBezTo>
                    <a:lnTo>
                      <a:pt x="1024" y="1120"/>
                    </a:lnTo>
                    <a:cubicBezTo>
                      <a:pt x="1024" y="1139"/>
                      <a:pt x="1011" y="1152"/>
                      <a:pt x="992" y="1152"/>
                    </a:cubicBezTo>
                    <a:lnTo>
                      <a:pt x="96" y="1152"/>
                    </a:lnTo>
                    <a:cubicBezTo>
                      <a:pt x="78" y="1152"/>
                      <a:pt x="64" y="1139"/>
                      <a:pt x="64" y="1120"/>
                    </a:cubicBezTo>
                    <a:lnTo>
                      <a:pt x="64" y="576"/>
                    </a:lnTo>
                    <a:cubicBezTo>
                      <a:pt x="64" y="558"/>
                      <a:pt x="78" y="544"/>
                      <a:pt x="96" y="544"/>
                    </a:cubicBezTo>
                    <a:close/>
                    <a:moveTo>
                      <a:pt x="544" y="656"/>
                    </a:moveTo>
                    <a:cubicBezTo>
                      <a:pt x="474" y="656"/>
                      <a:pt x="416" y="714"/>
                      <a:pt x="416" y="784"/>
                    </a:cubicBezTo>
                    <a:cubicBezTo>
                      <a:pt x="416" y="816"/>
                      <a:pt x="430" y="843"/>
                      <a:pt x="448" y="865"/>
                    </a:cubicBezTo>
                    <a:lnTo>
                      <a:pt x="448" y="944"/>
                    </a:lnTo>
                    <a:cubicBezTo>
                      <a:pt x="448" y="997"/>
                      <a:pt x="492" y="1040"/>
                      <a:pt x="544" y="1040"/>
                    </a:cubicBezTo>
                    <a:cubicBezTo>
                      <a:pt x="597" y="1040"/>
                      <a:pt x="640" y="997"/>
                      <a:pt x="640" y="944"/>
                    </a:cubicBezTo>
                    <a:lnTo>
                      <a:pt x="640" y="865"/>
                    </a:lnTo>
                    <a:cubicBezTo>
                      <a:pt x="659" y="843"/>
                      <a:pt x="672" y="816"/>
                      <a:pt x="672" y="784"/>
                    </a:cubicBezTo>
                    <a:cubicBezTo>
                      <a:pt x="672" y="714"/>
                      <a:pt x="615" y="656"/>
                      <a:pt x="544" y="656"/>
                    </a:cubicBezTo>
                    <a:close/>
                    <a:moveTo>
                      <a:pt x="544" y="720"/>
                    </a:moveTo>
                    <a:cubicBezTo>
                      <a:pt x="580" y="720"/>
                      <a:pt x="608" y="749"/>
                      <a:pt x="608" y="784"/>
                    </a:cubicBezTo>
                    <a:cubicBezTo>
                      <a:pt x="608" y="804"/>
                      <a:pt x="600" y="820"/>
                      <a:pt x="587" y="832"/>
                    </a:cubicBezTo>
                    <a:cubicBezTo>
                      <a:pt x="580" y="838"/>
                      <a:pt x="576" y="847"/>
                      <a:pt x="576" y="856"/>
                    </a:cubicBezTo>
                    <a:lnTo>
                      <a:pt x="576" y="944"/>
                    </a:lnTo>
                    <a:cubicBezTo>
                      <a:pt x="576" y="963"/>
                      <a:pt x="563" y="976"/>
                      <a:pt x="544" y="976"/>
                    </a:cubicBezTo>
                    <a:cubicBezTo>
                      <a:pt x="526" y="976"/>
                      <a:pt x="512" y="963"/>
                      <a:pt x="512" y="944"/>
                    </a:cubicBezTo>
                    <a:lnTo>
                      <a:pt x="512" y="856"/>
                    </a:lnTo>
                    <a:cubicBezTo>
                      <a:pt x="513" y="847"/>
                      <a:pt x="509" y="838"/>
                      <a:pt x="502" y="832"/>
                    </a:cubicBezTo>
                    <a:cubicBezTo>
                      <a:pt x="489" y="820"/>
                      <a:pt x="480" y="804"/>
                      <a:pt x="480" y="784"/>
                    </a:cubicBezTo>
                    <a:cubicBezTo>
                      <a:pt x="480" y="749"/>
                      <a:pt x="509" y="720"/>
                      <a:pt x="544" y="720"/>
                    </a:cubicBez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22" name="Freeform: Shape 118">
              <a:extLst>
                <a:ext uri="{FF2B5EF4-FFF2-40B4-BE49-F238E27FC236}">
                  <a16:creationId xmlns:a16="http://schemas.microsoft.com/office/drawing/2014/main" id="{1C9A21BC-80A2-4F5F-8E0F-C8E3628CFE43}"/>
                </a:ext>
              </a:extLst>
            </p:cNvPr>
            <p:cNvSpPr/>
            <p:nvPr/>
          </p:nvSpPr>
          <p:spPr bwMode="auto">
            <a:xfrm flipH="1">
              <a:off x="3080839" y="1828467"/>
              <a:ext cx="1099968" cy="463878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C0A1568-BD83-408A-8754-A8DFACBD8D58}"/>
                </a:ext>
              </a:extLst>
            </p:cNvPr>
            <p:cNvSpPr/>
            <p:nvPr/>
          </p:nvSpPr>
          <p:spPr bwMode="auto">
            <a:xfrm>
              <a:off x="3015929" y="2191435"/>
              <a:ext cx="128902" cy="133811"/>
            </a:xfrm>
            <a:prstGeom prst="ellipse">
              <a:avLst/>
            </a:prstGeom>
            <a:solidFill>
              <a:schemeClr val="accent3"/>
            </a:solidFill>
            <a:ln w="19050" cap="flat" cmpd="sng" algn="ctr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103AE4C-9686-469D-8A3E-B6D1C1114760}"/>
                </a:ext>
              </a:extLst>
            </p:cNvPr>
            <p:cNvSpPr txBox="1"/>
            <p:nvPr/>
          </p:nvSpPr>
          <p:spPr>
            <a:xfrm>
              <a:off x="5314371" y="5328053"/>
              <a:ext cx="19158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Encrypt</a:t>
              </a:r>
            </a:p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data in transit</a:t>
              </a:r>
              <a:endParaRPr lang="en-GB" sz="1400" kern="0" dirty="0">
                <a:solidFill>
                  <a:schemeClr val="accent4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E848693B-8058-466F-98B0-484F7F991A76}"/>
                </a:ext>
              </a:extLst>
            </p:cNvPr>
            <p:cNvSpPr/>
            <p:nvPr/>
          </p:nvSpPr>
          <p:spPr bwMode="auto">
            <a:xfrm>
              <a:off x="4926383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91EF4216-430C-43DD-92BC-A1862EC599A6}"/>
                </a:ext>
              </a:extLst>
            </p:cNvPr>
            <p:cNvSpPr/>
            <p:nvPr/>
          </p:nvSpPr>
          <p:spPr bwMode="auto">
            <a:xfrm>
              <a:off x="4926383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ECA85A8-3E52-4F8C-AF47-AD73A2BE3DB4}"/>
                </a:ext>
              </a:extLst>
            </p:cNvPr>
            <p:cNvSpPr/>
            <p:nvPr/>
          </p:nvSpPr>
          <p:spPr bwMode="auto">
            <a:xfrm>
              <a:off x="5002797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914017E-A074-4743-BE6B-E5772909E70E}"/>
                </a:ext>
              </a:extLst>
            </p:cNvPr>
            <p:cNvSpPr/>
            <p:nvPr/>
          </p:nvSpPr>
          <p:spPr bwMode="auto">
            <a:xfrm>
              <a:off x="5067086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A0D0A1A-69F5-43E2-BAD3-AB4902AFE2B7}"/>
                </a:ext>
              </a:extLst>
            </p:cNvPr>
            <p:cNvGrpSpPr/>
            <p:nvPr/>
          </p:nvGrpSpPr>
          <p:grpSpPr>
            <a:xfrm>
              <a:off x="5358017" y="3031183"/>
              <a:ext cx="1699636" cy="1015667"/>
              <a:chOff x="5157855" y="2892357"/>
              <a:chExt cx="1864448" cy="1073286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5566A4A9-A6FF-4EA8-A46B-F1802D43D611}"/>
                  </a:ext>
                </a:extLst>
              </p:cNvPr>
              <p:cNvGrpSpPr/>
              <p:nvPr/>
            </p:nvGrpSpPr>
            <p:grpSpPr>
              <a:xfrm>
                <a:off x="5157855" y="2892357"/>
                <a:ext cx="390241" cy="1073286"/>
                <a:chOff x="3499488" y="1707597"/>
                <a:chExt cx="573995" cy="1578666"/>
              </a:xfrm>
              <a:solidFill>
                <a:srgbClr val="353535"/>
              </a:solidFill>
            </p:grpSpPr>
            <p:sp>
              <p:nvSpPr>
                <p:cNvPr id="108" name="Freeform 87">
                  <a:extLst>
                    <a:ext uri="{FF2B5EF4-FFF2-40B4-BE49-F238E27FC236}">
                      <a16:creationId xmlns:a16="http://schemas.microsoft.com/office/drawing/2014/main" id="{CA70967D-9E50-4A7D-A32F-A1281F41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1707597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09" name="Freeform 87">
                  <a:extLst>
                    <a:ext uri="{FF2B5EF4-FFF2-40B4-BE49-F238E27FC236}">
                      <a16:creationId xmlns:a16="http://schemas.microsoft.com/office/drawing/2014/main" id="{1C9BBB15-4FF3-4F06-B22D-D640E4ED1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1707597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0" name="Freeform 87">
                  <a:extLst>
                    <a:ext uri="{FF2B5EF4-FFF2-40B4-BE49-F238E27FC236}">
                      <a16:creationId xmlns:a16="http://schemas.microsoft.com/office/drawing/2014/main" id="{9CECEAF7-EC02-4886-BD87-4BFFB609E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115246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1" name="Freeform 87">
                  <a:extLst>
                    <a:ext uri="{FF2B5EF4-FFF2-40B4-BE49-F238E27FC236}">
                      <a16:creationId xmlns:a16="http://schemas.microsoft.com/office/drawing/2014/main" id="{B4D5A075-299C-4413-A964-CF1660304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115246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2" name="Freeform 87">
                  <a:extLst>
                    <a:ext uri="{FF2B5EF4-FFF2-40B4-BE49-F238E27FC236}">
                      <a16:creationId xmlns:a16="http://schemas.microsoft.com/office/drawing/2014/main" id="{4F5CFBD4-2316-4D2A-93EA-0110B4FDD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516000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3" name="Freeform 87">
                  <a:extLst>
                    <a:ext uri="{FF2B5EF4-FFF2-40B4-BE49-F238E27FC236}">
                      <a16:creationId xmlns:a16="http://schemas.microsoft.com/office/drawing/2014/main" id="{75B0FAF1-067A-4D0D-A280-A0811FE01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516000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4" name="Freeform 87">
                  <a:extLst>
                    <a:ext uri="{FF2B5EF4-FFF2-40B4-BE49-F238E27FC236}">
                      <a16:creationId xmlns:a16="http://schemas.microsoft.com/office/drawing/2014/main" id="{D96CC521-4CE6-4ED9-98C8-625DE79C9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923649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15" name="Freeform 87">
                  <a:extLst>
                    <a:ext uri="{FF2B5EF4-FFF2-40B4-BE49-F238E27FC236}">
                      <a16:creationId xmlns:a16="http://schemas.microsoft.com/office/drawing/2014/main" id="{9A9C7135-FDB0-4CF3-B762-2F4CBE257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923649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D20FE6B-3BDA-40D1-B882-A0F5C33BEE9F}"/>
                  </a:ext>
                </a:extLst>
              </p:cNvPr>
              <p:cNvGrpSpPr/>
              <p:nvPr/>
            </p:nvGrpSpPr>
            <p:grpSpPr>
              <a:xfrm>
                <a:off x="6409007" y="2892357"/>
                <a:ext cx="613296" cy="1073286"/>
                <a:chOff x="6690002" y="995595"/>
                <a:chExt cx="1206124" cy="2110750"/>
              </a:xfrm>
              <a:solidFill>
                <a:srgbClr val="353535"/>
              </a:solidFill>
            </p:grpSpPr>
            <p:sp>
              <p:nvSpPr>
                <p:cNvPr id="95" name="Freeform 87">
                  <a:extLst>
                    <a:ext uri="{FF2B5EF4-FFF2-40B4-BE49-F238E27FC236}">
                      <a16:creationId xmlns:a16="http://schemas.microsoft.com/office/drawing/2014/main" id="{1A18BFD8-AE3B-4324-9F80-6B23AA19D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995595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96" name="Freeform 87">
                  <a:extLst>
                    <a:ext uri="{FF2B5EF4-FFF2-40B4-BE49-F238E27FC236}">
                      <a16:creationId xmlns:a16="http://schemas.microsoft.com/office/drawing/2014/main" id="{B60BF85D-34FA-4E69-9627-69738DEED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1540641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97" name="Freeform 87">
                  <a:extLst>
                    <a:ext uri="{FF2B5EF4-FFF2-40B4-BE49-F238E27FC236}">
                      <a16:creationId xmlns:a16="http://schemas.microsoft.com/office/drawing/2014/main" id="{A7AB0203-2656-4E01-B3EB-D282AE5D5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2076467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98" name="Freeform 87">
                  <a:extLst>
                    <a:ext uri="{FF2B5EF4-FFF2-40B4-BE49-F238E27FC236}">
                      <a16:creationId xmlns:a16="http://schemas.microsoft.com/office/drawing/2014/main" id="{24C80FB0-34C6-4C33-B3D7-0B2F571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2621513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50E79CAA-B3CF-4BA0-A34D-8DF771F377FD}"/>
                    </a:ext>
                  </a:extLst>
                </p:cNvPr>
                <p:cNvGrpSpPr/>
                <p:nvPr/>
              </p:nvGrpSpPr>
              <p:grpSpPr>
                <a:xfrm>
                  <a:off x="7126389" y="995595"/>
                  <a:ext cx="331071" cy="2110750"/>
                  <a:chOff x="7126389" y="995595"/>
                  <a:chExt cx="331071" cy="2110750"/>
                </a:xfrm>
                <a:grpFill/>
              </p:grpSpPr>
              <p:sp>
                <p:nvSpPr>
                  <p:cNvPr id="104" name="Freeform 87">
                    <a:extLst>
                      <a:ext uri="{FF2B5EF4-FFF2-40B4-BE49-F238E27FC236}">
                        <a16:creationId xmlns:a16="http://schemas.microsoft.com/office/drawing/2014/main" id="{41A9884E-046A-4F54-B5EA-F6377BAF1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995595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05" name="Freeform 87">
                    <a:extLst>
                      <a:ext uri="{FF2B5EF4-FFF2-40B4-BE49-F238E27FC236}">
                        <a16:creationId xmlns:a16="http://schemas.microsoft.com/office/drawing/2014/main" id="{33E394CB-4FAA-4091-A816-213C137EE8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1540641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06" name="Freeform 87">
                    <a:extLst>
                      <a:ext uri="{FF2B5EF4-FFF2-40B4-BE49-F238E27FC236}">
                        <a16:creationId xmlns:a16="http://schemas.microsoft.com/office/drawing/2014/main" id="{46A3C99F-AD5E-4012-AEB1-BA5DDB24F2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2076467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07" name="Freeform 87">
                    <a:extLst>
                      <a:ext uri="{FF2B5EF4-FFF2-40B4-BE49-F238E27FC236}">
                        <a16:creationId xmlns:a16="http://schemas.microsoft.com/office/drawing/2014/main" id="{B8E5AAEF-1C7C-477F-8D37-5C9B79A5B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2621513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00" name="Freeform 87">
                  <a:extLst>
                    <a:ext uri="{FF2B5EF4-FFF2-40B4-BE49-F238E27FC236}">
                      <a16:creationId xmlns:a16="http://schemas.microsoft.com/office/drawing/2014/main" id="{0F3DE020-61A7-4EB8-9217-82AC0AE17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995595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01" name="Freeform 87">
                  <a:extLst>
                    <a:ext uri="{FF2B5EF4-FFF2-40B4-BE49-F238E27FC236}">
                      <a16:creationId xmlns:a16="http://schemas.microsoft.com/office/drawing/2014/main" id="{6875EDE3-096A-4626-9B11-81CB08A95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1540641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02" name="Freeform 87">
                  <a:extLst>
                    <a:ext uri="{FF2B5EF4-FFF2-40B4-BE49-F238E27FC236}">
                      <a16:creationId xmlns:a16="http://schemas.microsoft.com/office/drawing/2014/main" id="{FFC62F7F-DFEC-4D3D-AD10-8E258A1B1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2076467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03" name="Freeform 87">
                  <a:extLst>
                    <a:ext uri="{FF2B5EF4-FFF2-40B4-BE49-F238E27FC236}">
                      <a16:creationId xmlns:a16="http://schemas.microsoft.com/office/drawing/2014/main" id="{F177105F-64CF-4413-A9AD-1DE4D1E2A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2621513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80EE446A-5C69-4156-AA14-5DD2A366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700" y="3533813"/>
                <a:ext cx="7651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BA5DA64-EA99-4045-BDC5-EAE43747A0BE}"/>
                  </a:ext>
                </a:extLst>
              </p:cNvPr>
              <p:cNvSpPr/>
              <p:nvPr/>
            </p:nvSpPr>
            <p:spPr bwMode="auto">
              <a:xfrm>
                <a:off x="5781445" y="3329063"/>
                <a:ext cx="409500" cy="409500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2353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Freeform 30">
                <a:extLst>
                  <a:ext uri="{FF2B5EF4-FFF2-40B4-BE49-F238E27FC236}">
                    <a16:creationId xmlns:a16="http://schemas.microsoft.com/office/drawing/2014/main" id="{D6447412-46C1-4963-AD81-218D3F859E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1957" y="3419552"/>
                <a:ext cx="208476" cy="228524"/>
              </a:xfrm>
              <a:custGeom>
                <a:avLst/>
                <a:gdLst>
                  <a:gd name="T0" fmla="*/ 544 w 1088"/>
                  <a:gd name="T1" fmla="*/ 0 h 1216"/>
                  <a:gd name="T2" fmla="*/ 192 w 1088"/>
                  <a:gd name="T3" fmla="*/ 352 h 1216"/>
                  <a:gd name="T4" fmla="*/ 192 w 1088"/>
                  <a:gd name="T5" fmla="*/ 480 h 1216"/>
                  <a:gd name="T6" fmla="*/ 96 w 1088"/>
                  <a:gd name="T7" fmla="*/ 480 h 1216"/>
                  <a:gd name="T8" fmla="*/ 0 w 1088"/>
                  <a:gd name="T9" fmla="*/ 576 h 1216"/>
                  <a:gd name="T10" fmla="*/ 0 w 1088"/>
                  <a:gd name="T11" fmla="*/ 1120 h 1216"/>
                  <a:gd name="T12" fmla="*/ 96 w 1088"/>
                  <a:gd name="T13" fmla="*/ 1216 h 1216"/>
                  <a:gd name="T14" fmla="*/ 992 w 1088"/>
                  <a:gd name="T15" fmla="*/ 1216 h 1216"/>
                  <a:gd name="T16" fmla="*/ 1088 w 1088"/>
                  <a:gd name="T17" fmla="*/ 1120 h 1216"/>
                  <a:gd name="T18" fmla="*/ 1088 w 1088"/>
                  <a:gd name="T19" fmla="*/ 576 h 1216"/>
                  <a:gd name="T20" fmla="*/ 992 w 1088"/>
                  <a:gd name="T21" fmla="*/ 480 h 1216"/>
                  <a:gd name="T22" fmla="*/ 896 w 1088"/>
                  <a:gd name="T23" fmla="*/ 480 h 1216"/>
                  <a:gd name="T24" fmla="*/ 896 w 1088"/>
                  <a:gd name="T25" fmla="*/ 352 h 1216"/>
                  <a:gd name="T26" fmla="*/ 544 w 1088"/>
                  <a:gd name="T27" fmla="*/ 0 h 1216"/>
                  <a:gd name="T28" fmla="*/ 544 w 1088"/>
                  <a:gd name="T29" fmla="*/ 64 h 1216"/>
                  <a:gd name="T30" fmla="*/ 832 w 1088"/>
                  <a:gd name="T31" fmla="*/ 352 h 1216"/>
                  <a:gd name="T32" fmla="*/ 832 w 1088"/>
                  <a:gd name="T33" fmla="*/ 480 h 1216"/>
                  <a:gd name="T34" fmla="*/ 256 w 1088"/>
                  <a:gd name="T35" fmla="*/ 480 h 1216"/>
                  <a:gd name="T36" fmla="*/ 256 w 1088"/>
                  <a:gd name="T37" fmla="*/ 352 h 1216"/>
                  <a:gd name="T38" fmla="*/ 544 w 1088"/>
                  <a:gd name="T39" fmla="*/ 64 h 1216"/>
                  <a:gd name="T40" fmla="*/ 96 w 1088"/>
                  <a:gd name="T41" fmla="*/ 544 h 1216"/>
                  <a:gd name="T42" fmla="*/ 992 w 1088"/>
                  <a:gd name="T43" fmla="*/ 544 h 1216"/>
                  <a:gd name="T44" fmla="*/ 1024 w 1088"/>
                  <a:gd name="T45" fmla="*/ 576 h 1216"/>
                  <a:gd name="T46" fmla="*/ 1024 w 1088"/>
                  <a:gd name="T47" fmla="*/ 1120 h 1216"/>
                  <a:gd name="T48" fmla="*/ 992 w 1088"/>
                  <a:gd name="T49" fmla="*/ 1152 h 1216"/>
                  <a:gd name="T50" fmla="*/ 96 w 1088"/>
                  <a:gd name="T51" fmla="*/ 1152 h 1216"/>
                  <a:gd name="T52" fmla="*/ 64 w 1088"/>
                  <a:gd name="T53" fmla="*/ 1120 h 1216"/>
                  <a:gd name="T54" fmla="*/ 64 w 1088"/>
                  <a:gd name="T55" fmla="*/ 576 h 1216"/>
                  <a:gd name="T56" fmla="*/ 96 w 1088"/>
                  <a:gd name="T57" fmla="*/ 544 h 1216"/>
                  <a:gd name="T58" fmla="*/ 544 w 1088"/>
                  <a:gd name="T59" fmla="*/ 656 h 1216"/>
                  <a:gd name="T60" fmla="*/ 416 w 1088"/>
                  <a:gd name="T61" fmla="*/ 784 h 1216"/>
                  <a:gd name="T62" fmla="*/ 448 w 1088"/>
                  <a:gd name="T63" fmla="*/ 865 h 1216"/>
                  <a:gd name="T64" fmla="*/ 448 w 1088"/>
                  <a:gd name="T65" fmla="*/ 944 h 1216"/>
                  <a:gd name="T66" fmla="*/ 544 w 1088"/>
                  <a:gd name="T67" fmla="*/ 1040 h 1216"/>
                  <a:gd name="T68" fmla="*/ 640 w 1088"/>
                  <a:gd name="T69" fmla="*/ 944 h 1216"/>
                  <a:gd name="T70" fmla="*/ 640 w 1088"/>
                  <a:gd name="T71" fmla="*/ 865 h 1216"/>
                  <a:gd name="T72" fmla="*/ 672 w 1088"/>
                  <a:gd name="T73" fmla="*/ 784 h 1216"/>
                  <a:gd name="T74" fmla="*/ 544 w 1088"/>
                  <a:gd name="T75" fmla="*/ 656 h 1216"/>
                  <a:gd name="T76" fmla="*/ 544 w 1088"/>
                  <a:gd name="T77" fmla="*/ 720 h 1216"/>
                  <a:gd name="T78" fmla="*/ 608 w 1088"/>
                  <a:gd name="T79" fmla="*/ 784 h 1216"/>
                  <a:gd name="T80" fmla="*/ 587 w 1088"/>
                  <a:gd name="T81" fmla="*/ 832 h 1216"/>
                  <a:gd name="T82" fmla="*/ 576 w 1088"/>
                  <a:gd name="T83" fmla="*/ 856 h 1216"/>
                  <a:gd name="T84" fmla="*/ 576 w 1088"/>
                  <a:gd name="T85" fmla="*/ 944 h 1216"/>
                  <a:gd name="T86" fmla="*/ 544 w 1088"/>
                  <a:gd name="T87" fmla="*/ 976 h 1216"/>
                  <a:gd name="T88" fmla="*/ 512 w 1088"/>
                  <a:gd name="T89" fmla="*/ 944 h 1216"/>
                  <a:gd name="T90" fmla="*/ 512 w 1088"/>
                  <a:gd name="T91" fmla="*/ 856 h 1216"/>
                  <a:gd name="T92" fmla="*/ 502 w 1088"/>
                  <a:gd name="T93" fmla="*/ 832 h 1216"/>
                  <a:gd name="T94" fmla="*/ 480 w 1088"/>
                  <a:gd name="T95" fmla="*/ 784 h 1216"/>
                  <a:gd name="T96" fmla="*/ 544 w 1088"/>
                  <a:gd name="T97" fmla="*/ 72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8" h="1216">
                    <a:moveTo>
                      <a:pt x="544" y="0"/>
                    </a:moveTo>
                    <a:cubicBezTo>
                      <a:pt x="350" y="0"/>
                      <a:pt x="192" y="158"/>
                      <a:pt x="192" y="352"/>
                    </a:cubicBezTo>
                    <a:lnTo>
                      <a:pt x="192" y="480"/>
                    </a:lnTo>
                    <a:lnTo>
                      <a:pt x="96" y="480"/>
                    </a:lnTo>
                    <a:cubicBezTo>
                      <a:pt x="44" y="480"/>
                      <a:pt x="0" y="524"/>
                      <a:pt x="0" y="576"/>
                    </a:cubicBezTo>
                    <a:lnTo>
                      <a:pt x="0" y="1120"/>
                    </a:lnTo>
                    <a:cubicBezTo>
                      <a:pt x="0" y="1173"/>
                      <a:pt x="44" y="1216"/>
                      <a:pt x="96" y="1216"/>
                    </a:cubicBezTo>
                    <a:lnTo>
                      <a:pt x="992" y="1216"/>
                    </a:lnTo>
                    <a:cubicBezTo>
                      <a:pt x="1045" y="1216"/>
                      <a:pt x="1088" y="1173"/>
                      <a:pt x="1088" y="1120"/>
                    </a:cubicBezTo>
                    <a:lnTo>
                      <a:pt x="1088" y="576"/>
                    </a:lnTo>
                    <a:cubicBezTo>
                      <a:pt x="1088" y="524"/>
                      <a:pt x="1045" y="480"/>
                      <a:pt x="992" y="480"/>
                    </a:cubicBezTo>
                    <a:lnTo>
                      <a:pt x="896" y="480"/>
                    </a:lnTo>
                    <a:lnTo>
                      <a:pt x="896" y="352"/>
                    </a:lnTo>
                    <a:cubicBezTo>
                      <a:pt x="896" y="158"/>
                      <a:pt x="739" y="0"/>
                      <a:pt x="544" y="0"/>
                    </a:cubicBezTo>
                    <a:close/>
                    <a:moveTo>
                      <a:pt x="544" y="64"/>
                    </a:moveTo>
                    <a:cubicBezTo>
                      <a:pt x="705" y="64"/>
                      <a:pt x="832" y="192"/>
                      <a:pt x="832" y="352"/>
                    </a:cubicBezTo>
                    <a:lnTo>
                      <a:pt x="832" y="480"/>
                    </a:lnTo>
                    <a:lnTo>
                      <a:pt x="256" y="480"/>
                    </a:lnTo>
                    <a:lnTo>
                      <a:pt x="256" y="352"/>
                    </a:lnTo>
                    <a:cubicBezTo>
                      <a:pt x="256" y="192"/>
                      <a:pt x="384" y="64"/>
                      <a:pt x="544" y="64"/>
                    </a:cubicBezTo>
                    <a:close/>
                    <a:moveTo>
                      <a:pt x="96" y="544"/>
                    </a:moveTo>
                    <a:lnTo>
                      <a:pt x="992" y="544"/>
                    </a:lnTo>
                    <a:cubicBezTo>
                      <a:pt x="1011" y="544"/>
                      <a:pt x="1024" y="558"/>
                      <a:pt x="1024" y="576"/>
                    </a:cubicBezTo>
                    <a:lnTo>
                      <a:pt x="1024" y="1120"/>
                    </a:lnTo>
                    <a:cubicBezTo>
                      <a:pt x="1024" y="1139"/>
                      <a:pt x="1011" y="1152"/>
                      <a:pt x="992" y="1152"/>
                    </a:cubicBezTo>
                    <a:lnTo>
                      <a:pt x="96" y="1152"/>
                    </a:lnTo>
                    <a:cubicBezTo>
                      <a:pt x="78" y="1152"/>
                      <a:pt x="64" y="1139"/>
                      <a:pt x="64" y="1120"/>
                    </a:cubicBezTo>
                    <a:lnTo>
                      <a:pt x="64" y="576"/>
                    </a:lnTo>
                    <a:cubicBezTo>
                      <a:pt x="64" y="558"/>
                      <a:pt x="78" y="544"/>
                      <a:pt x="96" y="544"/>
                    </a:cubicBezTo>
                    <a:close/>
                    <a:moveTo>
                      <a:pt x="544" y="656"/>
                    </a:moveTo>
                    <a:cubicBezTo>
                      <a:pt x="474" y="656"/>
                      <a:pt x="416" y="714"/>
                      <a:pt x="416" y="784"/>
                    </a:cubicBezTo>
                    <a:cubicBezTo>
                      <a:pt x="416" y="816"/>
                      <a:pt x="430" y="843"/>
                      <a:pt x="448" y="865"/>
                    </a:cubicBezTo>
                    <a:lnTo>
                      <a:pt x="448" y="944"/>
                    </a:lnTo>
                    <a:cubicBezTo>
                      <a:pt x="448" y="997"/>
                      <a:pt x="492" y="1040"/>
                      <a:pt x="544" y="1040"/>
                    </a:cubicBezTo>
                    <a:cubicBezTo>
                      <a:pt x="597" y="1040"/>
                      <a:pt x="640" y="997"/>
                      <a:pt x="640" y="944"/>
                    </a:cubicBezTo>
                    <a:lnTo>
                      <a:pt x="640" y="865"/>
                    </a:lnTo>
                    <a:cubicBezTo>
                      <a:pt x="659" y="843"/>
                      <a:pt x="672" y="816"/>
                      <a:pt x="672" y="784"/>
                    </a:cubicBezTo>
                    <a:cubicBezTo>
                      <a:pt x="672" y="714"/>
                      <a:pt x="615" y="656"/>
                      <a:pt x="544" y="656"/>
                    </a:cubicBezTo>
                    <a:close/>
                    <a:moveTo>
                      <a:pt x="544" y="720"/>
                    </a:moveTo>
                    <a:cubicBezTo>
                      <a:pt x="580" y="720"/>
                      <a:pt x="608" y="749"/>
                      <a:pt x="608" y="784"/>
                    </a:cubicBezTo>
                    <a:cubicBezTo>
                      <a:pt x="608" y="804"/>
                      <a:pt x="600" y="820"/>
                      <a:pt x="587" y="832"/>
                    </a:cubicBezTo>
                    <a:cubicBezTo>
                      <a:pt x="580" y="838"/>
                      <a:pt x="576" y="847"/>
                      <a:pt x="576" y="856"/>
                    </a:cubicBezTo>
                    <a:lnTo>
                      <a:pt x="576" y="944"/>
                    </a:lnTo>
                    <a:cubicBezTo>
                      <a:pt x="576" y="963"/>
                      <a:pt x="563" y="976"/>
                      <a:pt x="544" y="976"/>
                    </a:cubicBezTo>
                    <a:cubicBezTo>
                      <a:pt x="526" y="976"/>
                      <a:pt x="512" y="963"/>
                      <a:pt x="512" y="944"/>
                    </a:cubicBezTo>
                    <a:lnTo>
                      <a:pt x="512" y="856"/>
                    </a:lnTo>
                    <a:cubicBezTo>
                      <a:pt x="513" y="847"/>
                      <a:pt x="509" y="838"/>
                      <a:pt x="502" y="832"/>
                    </a:cubicBezTo>
                    <a:cubicBezTo>
                      <a:pt x="489" y="820"/>
                      <a:pt x="480" y="804"/>
                      <a:pt x="480" y="784"/>
                    </a:cubicBezTo>
                    <a:cubicBezTo>
                      <a:pt x="480" y="749"/>
                      <a:pt x="509" y="720"/>
                      <a:pt x="544" y="720"/>
                    </a:cubicBez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88" name="Freeform: Shape 119">
              <a:extLst>
                <a:ext uri="{FF2B5EF4-FFF2-40B4-BE49-F238E27FC236}">
                  <a16:creationId xmlns:a16="http://schemas.microsoft.com/office/drawing/2014/main" id="{CB3FDF09-8770-4192-B824-F25FC52E0499}"/>
                </a:ext>
              </a:extLst>
            </p:cNvPr>
            <p:cNvSpPr/>
            <p:nvPr/>
          </p:nvSpPr>
          <p:spPr bwMode="auto">
            <a:xfrm flipH="1" flipV="1">
              <a:off x="6207835" y="5016995"/>
              <a:ext cx="0" cy="259593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solidFill>
              <a:schemeClr val="accent4"/>
            </a:solidFill>
            <a:ln w="9525" cap="flat" cmpd="sng" algn="ctr">
              <a:solidFill>
                <a:schemeClr val="accent4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78D69C3-B802-4CE5-84AF-B538E293A627}"/>
                </a:ext>
              </a:extLst>
            </p:cNvPr>
            <p:cNvSpPr/>
            <p:nvPr/>
          </p:nvSpPr>
          <p:spPr bwMode="auto">
            <a:xfrm>
              <a:off x="6143383" y="4883184"/>
              <a:ext cx="128902" cy="133811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E6E6E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04B6A31-C1A3-4069-ADAC-8F7A9332B22F}"/>
                </a:ext>
              </a:extLst>
            </p:cNvPr>
            <p:cNvSpPr txBox="1"/>
            <p:nvPr/>
          </p:nvSpPr>
          <p:spPr>
            <a:xfrm>
              <a:off x="8058750" y="1173216"/>
              <a:ext cx="142340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cs typeface="Segoe UI Semibold" panose="020B0702040204020203" pitchFamily="34" charset="0"/>
                </a:rPr>
                <a:t>Encrypt</a:t>
              </a:r>
              <a:br>
                <a:rPr lang="en-US" sz="1400" kern="0" dirty="0">
                  <a:cs typeface="Segoe UI Semibold" panose="020B0702040204020203" pitchFamily="34" charset="0"/>
                </a:rPr>
              </a:br>
              <a:r>
                <a:rPr lang="en-US" sz="1400" kern="0" dirty="0">
                  <a:cs typeface="Segoe UI Semibold" panose="020B0702040204020203" pitchFamily="34" charset="0"/>
                </a:rPr>
                <a:t>data in use</a:t>
              </a:r>
              <a:endParaRPr lang="en-GB" sz="1400" kern="0" dirty="0">
                <a:cs typeface="Segoe UI Semibold" panose="020B0702040204020203" pitchFamily="34" charset="0"/>
              </a:endParaRPr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D02B7911-4D25-4D86-A5E1-E000262B0502}"/>
                </a:ext>
              </a:extLst>
            </p:cNvPr>
            <p:cNvSpPr/>
            <p:nvPr/>
          </p:nvSpPr>
          <p:spPr bwMode="auto">
            <a:xfrm>
              <a:off x="7488673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26CD5CDF-3A2D-4C7D-8F92-19C8733FC391}"/>
                </a:ext>
              </a:extLst>
            </p:cNvPr>
            <p:cNvSpPr/>
            <p:nvPr/>
          </p:nvSpPr>
          <p:spPr bwMode="auto">
            <a:xfrm>
              <a:off x="7488673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Freeform: Shape 252">
              <a:extLst>
                <a:ext uri="{FF2B5EF4-FFF2-40B4-BE49-F238E27FC236}">
                  <a16:creationId xmlns:a16="http://schemas.microsoft.com/office/drawing/2014/main" id="{3B692552-1F06-476E-BD61-7057D5DF3995}"/>
                </a:ext>
              </a:extLst>
            </p:cNvPr>
            <p:cNvSpPr/>
            <p:nvPr/>
          </p:nvSpPr>
          <p:spPr bwMode="auto">
            <a:xfrm>
              <a:off x="8057597" y="1828467"/>
              <a:ext cx="1226730" cy="345394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31F39B2-9C41-4C39-A0BB-DDC502987BCF}"/>
                </a:ext>
              </a:extLst>
            </p:cNvPr>
            <p:cNvSpPr/>
            <p:nvPr/>
          </p:nvSpPr>
          <p:spPr bwMode="auto">
            <a:xfrm>
              <a:off x="9217194" y="2173860"/>
              <a:ext cx="128902" cy="133811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rgbClr val="E6E6E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00726C-779A-4069-902D-A4BECA369C64}"/>
                </a:ext>
              </a:extLst>
            </p:cNvPr>
            <p:cNvSpPr/>
            <p:nvPr/>
          </p:nvSpPr>
          <p:spPr bwMode="auto">
            <a:xfrm>
              <a:off x="7565087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FB653C1-B4AD-4460-8F9E-E19A5345EAD5}"/>
                </a:ext>
              </a:extLst>
            </p:cNvPr>
            <p:cNvSpPr/>
            <p:nvPr/>
          </p:nvSpPr>
          <p:spPr bwMode="auto">
            <a:xfrm>
              <a:off x="7629376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AED6AC3-072E-4AE4-A74B-ACD74F580170}"/>
                </a:ext>
              </a:extLst>
            </p:cNvPr>
            <p:cNvGrpSpPr/>
            <p:nvPr/>
          </p:nvGrpSpPr>
          <p:grpSpPr>
            <a:xfrm>
              <a:off x="8125340" y="2870163"/>
              <a:ext cx="1289570" cy="1337709"/>
              <a:chOff x="9768632" y="2247385"/>
              <a:chExt cx="1608908" cy="1607747"/>
            </a:xfrm>
          </p:grpSpPr>
          <p:sp>
            <p:nvSpPr>
              <p:cNvPr id="78" name="Freeform 34">
                <a:extLst>
                  <a:ext uri="{FF2B5EF4-FFF2-40B4-BE49-F238E27FC236}">
                    <a16:creationId xmlns:a16="http://schemas.microsoft.com/office/drawing/2014/main" id="{E1AA7FA6-DBAD-4FC4-A9CC-8437E2C09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8632" y="2247385"/>
                <a:ext cx="1370359" cy="1349489"/>
              </a:xfrm>
              <a:custGeom>
                <a:avLst/>
                <a:gdLst>
                  <a:gd name="T0" fmla="*/ 0 w 1376"/>
                  <a:gd name="T1" fmla="*/ 144 h 1376"/>
                  <a:gd name="T2" fmla="*/ 144 w 1376"/>
                  <a:gd name="T3" fmla="*/ 1376 h 1376"/>
                  <a:gd name="T4" fmla="*/ 1376 w 1376"/>
                  <a:gd name="T5" fmla="*/ 1232 h 1376"/>
                  <a:gd name="T6" fmla="*/ 1232 w 1376"/>
                  <a:gd name="T7" fmla="*/ 0 h 1376"/>
                  <a:gd name="T8" fmla="*/ 144 w 1376"/>
                  <a:gd name="T9" fmla="*/ 32 h 1376"/>
                  <a:gd name="T10" fmla="*/ 1344 w 1376"/>
                  <a:gd name="T11" fmla="*/ 144 h 1376"/>
                  <a:gd name="T12" fmla="*/ 1232 w 1376"/>
                  <a:gd name="T13" fmla="*/ 1344 h 1376"/>
                  <a:gd name="T14" fmla="*/ 32 w 1376"/>
                  <a:gd name="T15" fmla="*/ 1232 h 1376"/>
                  <a:gd name="T16" fmla="*/ 144 w 1376"/>
                  <a:gd name="T17" fmla="*/ 32 h 1376"/>
                  <a:gd name="T18" fmla="*/ 144 w 1376"/>
                  <a:gd name="T19" fmla="*/ 1232 h 1376"/>
                  <a:gd name="T20" fmla="*/ 1232 w 1376"/>
                  <a:gd name="T21" fmla="*/ 144 h 1376"/>
                  <a:gd name="T22" fmla="*/ 176 w 1376"/>
                  <a:gd name="T23" fmla="*/ 176 h 1376"/>
                  <a:gd name="T24" fmla="*/ 1200 w 1376"/>
                  <a:gd name="T25" fmla="*/ 1200 h 1376"/>
                  <a:gd name="T26" fmla="*/ 176 w 1376"/>
                  <a:gd name="T27" fmla="*/ 176 h 1376"/>
                  <a:gd name="T28" fmla="*/ 528 w 1376"/>
                  <a:gd name="T29" fmla="*/ 464 h 1376"/>
                  <a:gd name="T30" fmla="*/ 320 w 1376"/>
                  <a:gd name="T31" fmla="*/ 528 h 1376"/>
                  <a:gd name="T32" fmla="*/ 464 w 1376"/>
                  <a:gd name="T33" fmla="*/ 560 h 1376"/>
                  <a:gd name="T34" fmla="*/ 320 w 1376"/>
                  <a:gd name="T35" fmla="*/ 624 h 1376"/>
                  <a:gd name="T36" fmla="*/ 464 w 1376"/>
                  <a:gd name="T37" fmla="*/ 656 h 1376"/>
                  <a:gd name="T38" fmla="*/ 320 w 1376"/>
                  <a:gd name="T39" fmla="*/ 720 h 1376"/>
                  <a:gd name="T40" fmla="*/ 464 w 1376"/>
                  <a:gd name="T41" fmla="*/ 752 h 1376"/>
                  <a:gd name="T42" fmla="*/ 320 w 1376"/>
                  <a:gd name="T43" fmla="*/ 816 h 1376"/>
                  <a:gd name="T44" fmla="*/ 464 w 1376"/>
                  <a:gd name="T45" fmla="*/ 848 h 1376"/>
                  <a:gd name="T46" fmla="*/ 528 w 1376"/>
                  <a:gd name="T47" fmla="*/ 1056 h 1376"/>
                  <a:gd name="T48" fmla="*/ 560 w 1376"/>
                  <a:gd name="T49" fmla="*/ 912 h 1376"/>
                  <a:gd name="T50" fmla="*/ 624 w 1376"/>
                  <a:gd name="T51" fmla="*/ 1056 h 1376"/>
                  <a:gd name="T52" fmla="*/ 656 w 1376"/>
                  <a:gd name="T53" fmla="*/ 912 h 1376"/>
                  <a:gd name="T54" fmla="*/ 720 w 1376"/>
                  <a:gd name="T55" fmla="*/ 1056 h 1376"/>
                  <a:gd name="T56" fmla="*/ 752 w 1376"/>
                  <a:gd name="T57" fmla="*/ 912 h 1376"/>
                  <a:gd name="T58" fmla="*/ 816 w 1376"/>
                  <a:gd name="T59" fmla="*/ 1056 h 1376"/>
                  <a:gd name="T60" fmla="*/ 848 w 1376"/>
                  <a:gd name="T61" fmla="*/ 912 h 1376"/>
                  <a:gd name="T62" fmla="*/ 1056 w 1376"/>
                  <a:gd name="T63" fmla="*/ 848 h 1376"/>
                  <a:gd name="T64" fmla="*/ 912 w 1376"/>
                  <a:gd name="T65" fmla="*/ 816 h 1376"/>
                  <a:gd name="T66" fmla="*/ 1056 w 1376"/>
                  <a:gd name="T67" fmla="*/ 752 h 1376"/>
                  <a:gd name="T68" fmla="*/ 912 w 1376"/>
                  <a:gd name="T69" fmla="*/ 720 h 1376"/>
                  <a:gd name="T70" fmla="*/ 1056 w 1376"/>
                  <a:gd name="T71" fmla="*/ 656 h 1376"/>
                  <a:gd name="T72" fmla="*/ 912 w 1376"/>
                  <a:gd name="T73" fmla="*/ 624 h 1376"/>
                  <a:gd name="T74" fmla="*/ 1056 w 1376"/>
                  <a:gd name="T75" fmla="*/ 560 h 1376"/>
                  <a:gd name="T76" fmla="*/ 912 w 1376"/>
                  <a:gd name="T77" fmla="*/ 528 h 1376"/>
                  <a:gd name="T78" fmla="*/ 848 w 1376"/>
                  <a:gd name="T79" fmla="*/ 320 h 1376"/>
                  <a:gd name="T80" fmla="*/ 816 w 1376"/>
                  <a:gd name="T81" fmla="*/ 464 h 1376"/>
                  <a:gd name="T82" fmla="*/ 752 w 1376"/>
                  <a:gd name="T83" fmla="*/ 320 h 1376"/>
                  <a:gd name="T84" fmla="*/ 720 w 1376"/>
                  <a:gd name="T85" fmla="*/ 464 h 1376"/>
                  <a:gd name="T86" fmla="*/ 656 w 1376"/>
                  <a:gd name="T87" fmla="*/ 320 h 1376"/>
                  <a:gd name="T88" fmla="*/ 624 w 1376"/>
                  <a:gd name="T89" fmla="*/ 464 h 1376"/>
                  <a:gd name="T90" fmla="*/ 560 w 1376"/>
                  <a:gd name="T91" fmla="*/ 320 h 1376"/>
                  <a:gd name="T92" fmla="*/ 520 w 1376"/>
                  <a:gd name="T93" fmla="*/ 496 h 1376"/>
                  <a:gd name="T94" fmla="*/ 880 w 1376"/>
                  <a:gd name="T95" fmla="*/ 520 h 1376"/>
                  <a:gd name="T96" fmla="*/ 857 w 1376"/>
                  <a:gd name="T97" fmla="*/ 880 h 1376"/>
                  <a:gd name="T98" fmla="*/ 496 w 1376"/>
                  <a:gd name="T99" fmla="*/ 856 h 1376"/>
                  <a:gd name="T100" fmla="*/ 520 w 1376"/>
                  <a:gd name="T101" fmla="*/ 496 h 1376"/>
                  <a:gd name="T102" fmla="*/ 624 w 1376"/>
                  <a:gd name="T103" fmla="*/ 752 h 1376"/>
                  <a:gd name="T104" fmla="*/ 752 w 1376"/>
                  <a:gd name="T105" fmla="*/ 624 h 1376"/>
                  <a:gd name="T106" fmla="*/ 656 w 1376"/>
                  <a:gd name="T107" fmla="*/ 656 h 1376"/>
                  <a:gd name="T108" fmla="*/ 720 w 1376"/>
                  <a:gd name="T109" fmla="*/ 720 h 1376"/>
                  <a:gd name="T110" fmla="*/ 656 w 1376"/>
                  <a:gd name="T111" fmla="*/ 656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76" h="1376">
                    <a:moveTo>
                      <a:pt x="144" y="0"/>
                    </a:moveTo>
                    <a:cubicBezTo>
                      <a:pt x="65" y="0"/>
                      <a:pt x="0" y="65"/>
                      <a:pt x="0" y="144"/>
                    </a:cubicBezTo>
                    <a:lnTo>
                      <a:pt x="0" y="1232"/>
                    </a:lnTo>
                    <a:cubicBezTo>
                      <a:pt x="0" y="1312"/>
                      <a:pt x="65" y="1376"/>
                      <a:pt x="144" y="1376"/>
                    </a:cubicBezTo>
                    <a:lnTo>
                      <a:pt x="1232" y="1376"/>
                    </a:lnTo>
                    <a:cubicBezTo>
                      <a:pt x="1312" y="1376"/>
                      <a:pt x="1376" y="1312"/>
                      <a:pt x="1376" y="1232"/>
                    </a:cubicBezTo>
                    <a:lnTo>
                      <a:pt x="1376" y="144"/>
                    </a:lnTo>
                    <a:cubicBezTo>
                      <a:pt x="1376" y="65"/>
                      <a:pt x="1312" y="0"/>
                      <a:pt x="1232" y="0"/>
                    </a:cubicBezTo>
                    <a:lnTo>
                      <a:pt x="144" y="0"/>
                    </a:lnTo>
                    <a:close/>
                    <a:moveTo>
                      <a:pt x="144" y="32"/>
                    </a:moveTo>
                    <a:lnTo>
                      <a:pt x="1232" y="32"/>
                    </a:lnTo>
                    <a:cubicBezTo>
                      <a:pt x="1295" y="32"/>
                      <a:pt x="1344" y="82"/>
                      <a:pt x="1344" y="144"/>
                    </a:cubicBezTo>
                    <a:lnTo>
                      <a:pt x="1344" y="1232"/>
                    </a:lnTo>
                    <a:cubicBezTo>
                      <a:pt x="1344" y="1294"/>
                      <a:pt x="1295" y="1344"/>
                      <a:pt x="1232" y="1344"/>
                    </a:cubicBezTo>
                    <a:lnTo>
                      <a:pt x="144" y="1344"/>
                    </a:lnTo>
                    <a:cubicBezTo>
                      <a:pt x="82" y="1344"/>
                      <a:pt x="32" y="1294"/>
                      <a:pt x="32" y="1232"/>
                    </a:cubicBezTo>
                    <a:lnTo>
                      <a:pt x="32" y="144"/>
                    </a:lnTo>
                    <a:cubicBezTo>
                      <a:pt x="32" y="82"/>
                      <a:pt x="82" y="32"/>
                      <a:pt x="144" y="32"/>
                    </a:cubicBezTo>
                    <a:close/>
                    <a:moveTo>
                      <a:pt x="144" y="144"/>
                    </a:moveTo>
                    <a:cubicBezTo>
                      <a:pt x="144" y="523"/>
                      <a:pt x="144" y="909"/>
                      <a:pt x="144" y="1232"/>
                    </a:cubicBezTo>
                    <a:cubicBezTo>
                      <a:pt x="525" y="1232"/>
                      <a:pt x="905" y="1232"/>
                      <a:pt x="1232" y="1232"/>
                    </a:cubicBezTo>
                    <a:cubicBezTo>
                      <a:pt x="1232" y="854"/>
                      <a:pt x="1232" y="468"/>
                      <a:pt x="1232" y="144"/>
                    </a:cubicBezTo>
                    <a:cubicBezTo>
                      <a:pt x="854" y="144"/>
                      <a:pt x="468" y="144"/>
                      <a:pt x="144" y="144"/>
                    </a:cubicBezTo>
                    <a:close/>
                    <a:moveTo>
                      <a:pt x="176" y="176"/>
                    </a:moveTo>
                    <a:lnTo>
                      <a:pt x="1200" y="176"/>
                    </a:lnTo>
                    <a:lnTo>
                      <a:pt x="1200" y="1200"/>
                    </a:lnTo>
                    <a:lnTo>
                      <a:pt x="176" y="1200"/>
                    </a:lnTo>
                    <a:lnTo>
                      <a:pt x="176" y="176"/>
                    </a:lnTo>
                    <a:close/>
                    <a:moveTo>
                      <a:pt x="528" y="320"/>
                    </a:moveTo>
                    <a:lnTo>
                      <a:pt x="528" y="464"/>
                    </a:lnTo>
                    <a:cubicBezTo>
                      <a:pt x="480" y="464"/>
                      <a:pt x="464" y="480"/>
                      <a:pt x="464" y="528"/>
                    </a:cubicBezTo>
                    <a:lnTo>
                      <a:pt x="320" y="528"/>
                    </a:lnTo>
                    <a:lnTo>
                      <a:pt x="320" y="560"/>
                    </a:lnTo>
                    <a:lnTo>
                      <a:pt x="464" y="560"/>
                    </a:lnTo>
                    <a:lnTo>
                      <a:pt x="464" y="624"/>
                    </a:lnTo>
                    <a:lnTo>
                      <a:pt x="320" y="624"/>
                    </a:lnTo>
                    <a:lnTo>
                      <a:pt x="320" y="656"/>
                    </a:lnTo>
                    <a:lnTo>
                      <a:pt x="464" y="656"/>
                    </a:lnTo>
                    <a:lnTo>
                      <a:pt x="464" y="720"/>
                    </a:lnTo>
                    <a:lnTo>
                      <a:pt x="320" y="720"/>
                    </a:lnTo>
                    <a:lnTo>
                      <a:pt x="320" y="752"/>
                    </a:lnTo>
                    <a:lnTo>
                      <a:pt x="464" y="752"/>
                    </a:lnTo>
                    <a:lnTo>
                      <a:pt x="464" y="816"/>
                    </a:lnTo>
                    <a:lnTo>
                      <a:pt x="320" y="816"/>
                    </a:lnTo>
                    <a:lnTo>
                      <a:pt x="320" y="848"/>
                    </a:lnTo>
                    <a:lnTo>
                      <a:pt x="464" y="848"/>
                    </a:lnTo>
                    <a:cubicBezTo>
                      <a:pt x="464" y="896"/>
                      <a:pt x="480" y="912"/>
                      <a:pt x="528" y="912"/>
                    </a:cubicBezTo>
                    <a:lnTo>
                      <a:pt x="528" y="1056"/>
                    </a:lnTo>
                    <a:lnTo>
                      <a:pt x="560" y="1056"/>
                    </a:lnTo>
                    <a:lnTo>
                      <a:pt x="560" y="912"/>
                    </a:lnTo>
                    <a:lnTo>
                      <a:pt x="624" y="912"/>
                    </a:lnTo>
                    <a:lnTo>
                      <a:pt x="624" y="1056"/>
                    </a:lnTo>
                    <a:lnTo>
                      <a:pt x="656" y="1056"/>
                    </a:lnTo>
                    <a:lnTo>
                      <a:pt x="656" y="912"/>
                    </a:lnTo>
                    <a:lnTo>
                      <a:pt x="720" y="912"/>
                    </a:lnTo>
                    <a:lnTo>
                      <a:pt x="720" y="1056"/>
                    </a:lnTo>
                    <a:lnTo>
                      <a:pt x="752" y="1056"/>
                    </a:lnTo>
                    <a:lnTo>
                      <a:pt x="752" y="912"/>
                    </a:lnTo>
                    <a:lnTo>
                      <a:pt x="816" y="912"/>
                    </a:lnTo>
                    <a:lnTo>
                      <a:pt x="816" y="1056"/>
                    </a:lnTo>
                    <a:lnTo>
                      <a:pt x="848" y="1056"/>
                    </a:lnTo>
                    <a:lnTo>
                      <a:pt x="848" y="912"/>
                    </a:lnTo>
                    <a:cubicBezTo>
                      <a:pt x="896" y="912"/>
                      <a:pt x="912" y="896"/>
                      <a:pt x="912" y="848"/>
                    </a:cubicBezTo>
                    <a:lnTo>
                      <a:pt x="1056" y="848"/>
                    </a:lnTo>
                    <a:lnTo>
                      <a:pt x="1056" y="816"/>
                    </a:lnTo>
                    <a:lnTo>
                      <a:pt x="912" y="816"/>
                    </a:lnTo>
                    <a:lnTo>
                      <a:pt x="912" y="752"/>
                    </a:lnTo>
                    <a:lnTo>
                      <a:pt x="1056" y="752"/>
                    </a:lnTo>
                    <a:lnTo>
                      <a:pt x="1056" y="720"/>
                    </a:lnTo>
                    <a:lnTo>
                      <a:pt x="912" y="720"/>
                    </a:lnTo>
                    <a:lnTo>
                      <a:pt x="912" y="656"/>
                    </a:lnTo>
                    <a:lnTo>
                      <a:pt x="1056" y="656"/>
                    </a:lnTo>
                    <a:lnTo>
                      <a:pt x="1056" y="624"/>
                    </a:lnTo>
                    <a:lnTo>
                      <a:pt x="912" y="624"/>
                    </a:lnTo>
                    <a:lnTo>
                      <a:pt x="912" y="560"/>
                    </a:lnTo>
                    <a:lnTo>
                      <a:pt x="1056" y="560"/>
                    </a:lnTo>
                    <a:lnTo>
                      <a:pt x="1056" y="528"/>
                    </a:lnTo>
                    <a:lnTo>
                      <a:pt x="912" y="528"/>
                    </a:lnTo>
                    <a:cubicBezTo>
                      <a:pt x="912" y="480"/>
                      <a:pt x="896" y="464"/>
                      <a:pt x="848" y="464"/>
                    </a:cubicBezTo>
                    <a:lnTo>
                      <a:pt x="848" y="320"/>
                    </a:lnTo>
                    <a:lnTo>
                      <a:pt x="816" y="320"/>
                    </a:lnTo>
                    <a:lnTo>
                      <a:pt x="816" y="464"/>
                    </a:lnTo>
                    <a:lnTo>
                      <a:pt x="752" y="464"/>
                    </a:lnTo>
                    <a:lnTo>
                      <a:pt x="752" y="320"/>
                    </a:lnTo>
                    <a:lnTo>
                      <a:pt x="720" y="320"/>
                    </a:lnTo>
                    <a:lnTo>
                      <a:pt x="720" y="464"/>
                    </a:lnTo>
                    <a:lnTo>
                      <a:pt x="656" y="464"/>
                    </a:lnTo>
                    <a:lnTo>
                      <a:pt x="656" y="320"/>
                    </a:lnTo>
                    <a:lnTo>
                      <a:pt x="624" y="320"/>
                    </a:lnTo>
                    <a:lnTo>
                      <a:pt x="624" y="464"/>
                    </a:lnTo>
                    <a:lnTo>
                      <a:pt x="560" y="464"/>
                    </a:lnTo>
                    <a:lnTo>
                      <a:pt x="560" y="320"/>
                    </a:lnTo>
                    <a:lnTo>
                      <a:pt x="528" y="320"/>
                    </a:lnTo>
                    <a:close/>
                    <a:moveTo>
                      <a:pt x="520" y="496"/>
                    </a:moveTo>
                    <a:lnTo>
                      <a:pt x="857" y="496"/>
                    </a:lnTo>
                    <a:cubicBezTo>
                      <a:pt x="870" y="496"/>
                      <a:pt x="880" y="507"/>
                      <a:pt x="880" y="520"/>
                    </a:cubicBezTo>
                    <a:lnTo>
                      <a:pt x="880" y="856"/>
                    </a:lnTo>
                    <a:cubicBezTo>
                      <a:pt x="880" y="870"/>
                      <a:pt x="870" y="880"/>
                      <a:pt x="857" y="880"/>
                    </a:cubicBezTo>
                    <a:lnTo>
                      <a:pt x="520" y="880"/>
                    </a:lnTo>
                    <a:cubicBezTo>
                      <a:pt x="507" y="880"/>
                      <a:pt x="496" y="870"/>
                      <a:pt x="496" y="856"/>
                    </a:cubicBezTo>
                    <a:lnTo>
                      <a:pt x="496" y="520"/>
                    </a:lnTo>
                    <a:cubicBezTo>
                      <a:pt x="496" y="507"/>
                      <a:pt x="507" y="496"/>
                      <a:pt x="520" y="496"/>
                    </a:cubicBezTo>
                    <a:close/>
                    <a:moveTo>
                      <a:pt x="624" y="624"/>
                    </a:moveTo>
                    <a:cubicBezTo>
                      <a:pt x="624" y="668"/>
                      <a:pt x="624" y="715"/>
                      <a:pt x="624" y="752"/>
                    </a:cubicBezTo>
                    <a:cubicBezTo>
                      <a:pt x="671" y="752"/>
                      <a:pt x="710" y="752"/>
                      <a:pt x="752" y="752"/>
                    </a:cubicBezTo>
                    <a:cubicBezTo>
                      <a:pt x="752" y="705"/>
                      <a:pt x="752" y="667"/>
                      <a:pt x="752" y="624"/>
                    </a:cubicBezTo>
                    <a:cubicBezTo>
                      <a:pt x="705" y="624"/>
                      <a:pt x="667" y="624"/>
                      <a:pt x="624" y="624"/>
                    </a:cubicBezTo>
                    <a:close/>
                    <a:moveTo>
                      <a:pt x="656" y="656"/>
                    </a:moveTo>
                    <a:lnTo>
                      <a:pt x="720" y="656"/>
                    </a:lnTo>
                    <a:lnTo>
                      <a:pt x="720" y="720"/>
                    </a:lnTo>
                    <a:lnTo>
                      <a:pt x="656" y="720"/>
                    </a:lnTo>
                    <a:lnTo>
                      <a:pt x="656" y="656"/>
                    </a:ln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0F44FF1F-EA4E-40C8-8F79-37CB45B7B2B7}"/>
                  </a:ext>
                </a:extLst>
              </p:cNvPr>
              <p:cNvGrpSpPr/>
              <p:nvPr/>
            </p:nvGrpSpPr>
            <p:grpSpPr>
              <a:xfrm>
                <a:off x="10771141" y="3248733"/>
                <a:ext cx="606399" cy="606399"/>
                <a:chOff x="7919183" y="3026877"/>
                <a:chExt cx="606399" cy="606399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E6A81FF-413B-4DF6-A2FB-A3B2EA9B4385}"/>
                    </a:ext>
                  </a:extLst>
                </p:cNvPr>
                <p:cNvSpPr/>
                <p:nvPr/>
              </p:nvSpPr>
              <p:spPr bwMode="auto">
                <a:xfrm>
                  <a:off x="7919183" y="3026877"/>
                  <a:ext cx="606399" cy="606399"/>
                </a:xfrm>
                <a:prstGeom prst="ellipse">
                  <a:avLst/>
                </a:prstGeom>
                <a:solidFill>
                  <a:srgbClr val="E6E6E6"/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IN" sz="2353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1" name="Freeform 30">
                  <a:extLst>
                    <a:ext uri="{FF2B5EF4-FFF2-40B4-BE49-F238E27FC236}">
                      <a16:creationId xmlns:a16="http://schemas.microsoft.com/office/drawing/2014/main" id="{17EFBA2C-586F-46E7-A023-BDF47E1571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47564" y="3138449"/>
                  <a:ext cx="349636" cy="383255"/>
                </a:xfrm>
                <a:custGeom>
                  <a:avLst/>
                  <a:gdLst>
                    <a:gd name="T0" fmla="*/ 544 w 1088"/>
                    <a:gd name="T1" fmla="*/ 0 h 1216"/>
                    <a:gd name="T2" fmla="*/ 192 w 1088"/>
                    <a:gd name="T3" fmla="*/ 352 h 1216"/>
                    <a:gd name="T4" fmla="*/ 192 w 1088"/>
                    <a:gd name="T5" fmla="*/ 480 h 1216"/>
                    <a:gd name="T6" fmla="*/ 96 w 1088"/>
                    <a:gd name="T7" fmla="*/ 480 h 1216"/>
                    <a:gd name="T8" fmla="*/ 0 w 1088"/>
                    <a:gd name="T9" fmla="*/ 576 h 1216"/>
                    <a:gd name="T10" fmla="*/ 0 w 1088"/>
                    <a:gd name="T11" fmla="*/ 1120 h 1216"/>
                    <a:gd name="T12" fmla="*/ 96 w 1088"/>
                    <a:gd name="T13" fmla="*/ 1216 h 1216"/>
                    <a:gd name="T14" fmla="*/ 992 w 1088"/>
                    <a:gd name="T15" fmla="*/ 1216 h 1216"/>
                    <a:gd name="T16" fmla="*/ 1088 w 1088"/>
                    <a:gd name="T17" fmla="*/ 1120 h 1216"/>
                    <a:gd name="T18" fmla="*/ 1088 w 1088"/>
                    <a:gd name="T19" fmla="*/ 576 h 1216"/>
                    <a:gd name="T20" fmla="*/ 992 w 1088"/>
                    <a:gd name="T21" fmla="*/ 480 h 1216"/>
                    <a:gd name="T22" fmla="*/ 896 w 1088"/>
                    <a:gd name="T23" fmla="*/ 480 h 1216"/>
                    <a:gd name="T24" fmla="*/ 896 w 1088"/>
                    <a:gd name="T25" fmla="*/ 352 h 1216"/>
                    <a:gd name="T26" fmla="*/ 544 w 1088"/>
                    <a:gd name="T27" fmla="*/ 0 h 1216"/>
                    <a:gd name="T28" fmla="*/ 544 w 1088"/>
                    <a:gd name="T29" fmla="*/ 64 h 1216"/>
                    <a:gd name="T30" fmla="*/ 832 w 1088"/>
                    <a:gd name="T31" fmla="*/ 352 h 1216"/>
                    <a:gd name="T32" fmla="*/ 832 w 1088"/>
                    <a:gd name="T33" fmla="*/ 480 h 1216"/>
                    <a:gd name="T34" fmla="*/ 256 w 1088"/>
                    <a:gd name="T35" fmla="*/ 480 h 1216"/>
                    <a:gd name="T36" fmla="*/ 256 w 1088"/>
                    <a:gd name="T37" fmla="*/ 352 h 1216"/>
                    <a:gd name="T38" fmla="*/ 544 w 1088"/>
                    <a:gd name="T39" fmla="*/ 64 h 1216"/>
                    <a:gd name="T40" fmla="*/ 96 w 1088"/>
                    <a:gd name="T41" fmla="*/ 544 h 1216"/>
                    <a:gd name="T42" fmla="*/ 992 w 1088"/>
                    <a:gd name="T43" fmla="*/ 544 h 1216"/>
                    <a:gd name="T44" fmla="*/ 1024 w 1088"/>
                    <a:gd name="T45" fmla="*/ 576 h 1216"/>
                    <a:gd name="T46" fmla="*/ 1024 w 1088"/>
                    <a:gd name="T47" fmla="*/ 1120 h 1216"/>
                    <a:gd name="T48" fmla="*/ 992 w 1088"/>
                    <a:gd name="T49" fmla="*/ 1152 h 1216"/>
                    <a:gd name="T50" fmla="*/ 96 w 1088"/>
                    <a:gd name="T51" fmla="*/ 1152 h 1216"/>
                    <a:gd name="T52" fmla="*/ 64 w 1088"/>
                    <a:gd name="T53" fmla="*/ 1120 h 1216"/>
                    <a:gd name="T54" fmla="*/ 64 w 1088"/>
                    <a:gd name="T55" fmla="*/ 576 h 1216"/>
                    <a:gd name="T56" fmla="*/ 96 w 1088"/>
                    <a:gd name="T57" fmla="*/ 544 h 1216"/>
                    <a:gd name="T58" fmla="*/ 544 w 1088"/>
                    <a:gd name="T59" fmla="*/ 656 h 1216"/>
                    <a:gd name="T60" fmla="*/ 416 w 1088"/>
                    <a:gd name="T61" fmla="*/ 784 h 1216"/>
                    <a:gd name="T62" fmla="*/ 448 w 1088"/>
                    <a:gd name="T63" fmla="*/ 865 h 1216"/>
                    <a:gd name="T64" fmla="*/ 448 w 1088"/>
                    <a:gd name="T65" fmla="*/ 944 h 1216"/>
                    <a:gd name="T66" fmla="*/ 544 w 1088"/>
                    <a:gd name="T67" fmla="*/ 1040 h 1216"/>
                    <a:gd name="T68" fmla="*/ 640 w 1088"/>
                    <a:gd name="T69" fmla="*/ 944 h 1216"/>
                    <a:gd name="T70" fmla="*/ 640 w 1088"/>
                    <a:gd name="T71" fmla="*/ 865 h 1216"/>
                    <a:gd name="T72" fmla="*/ 672 w 1088"/>
                    <a:gd name="T73" fmla="*/ 784 h 1216"/>
                    <a:gd name="T74" fmla="*/ 544 w 1088"/>
                    <a:gd name="T75" fmla="*/ 656 h 1216"/>
                    <a:gd name="T76" fmla="*/ 544 w 1088"/>
                    <a:gd name="T77" fmla="*/ 720 h 1216"/>
                    <a:gd name="T78" fmla="*/ 608 w 1088"/>
                    <a:gd name="T79" fmla="*/ 784 h 1216"/>
                    <a:gd name="T80" fmla="*/ 587 w 1088"/>
                    <a:gd name="T81" fmla="*/ 832 h 1216"/>
                    <a:gd name="T82" fmla="*/ 576 w 1088"/>
                    <a:gd name="T83" fmla="*/ 856 h 1216"/>
                    <a:gd name="T84" fmla="*/ 576 w 1088"/>
                    <a:gd name="T85" fmla="*/ 944 h 1216"/>
                    <a:gd name="T86" fmla="*/ 544 w 1088"/>
                    <a:gd name="T87" fmla="*/ 976 h 1216"/>
                    <a:gd name="T88" fmla="*/ 512 w 1088"/>
                    <a:gd name="T89" fmla="*/ 944 h 1216"/>
                    <a:gd name="T90" fmla="*/ 512 w 1088"/>
                    <a:gd name="T91" fmla="*/ 856 h 1216"/>
                    <a:gd name="T92" fmla="*/ 502 w 1088"/>
                    <a:gd name="T93" fmla="*/ 832 h 1216"/>
                    <a:gd name="T94" fmla="*/ 480 w 1088"/>
                    <a:gd name="T95" fmla="*/ 784 h 1216"/>
                    <a:gd name="T96" fmla="*/ 544 w 1088"/>
                    <a:gd name="T97" fmla="*/ 720 h 1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88" h="1216">
                      <a:moveTo>
                        <a:pt x="544" y="0"/>
                      </a:moveTo>
                      <a:cubicBezTo>
                        <a:pt x="350" y="0"/>
                        <a:pt x="192" y="158"/>
                        <a:pt x="192" y="352"/>
                      </a:cubicBezTo>
                      <a:lnTo>
                        <a:pt x="192" y="480"/>
                      </a:lnTo>
                      <a:lnTo>
                        <a:pt x="96" y="480"/>
                      </a:lnTo>
                      <a:cubicBezTo>
                        <a:pt x="44" y="480"/>
                        <a:pt x="0" y="524"/>
                        <a:pt x="0" y="576"/>
                      </a:cubicBezTo>
                      <a:lnTo>
                        <a:pt x="0" y="1120"/>
                      </a:lnTo>
                      <a:cubicBezTo>
                        <a:pt x="0" y="1173"/>
                        <a:pt x="44" y="1216"/>
                        <a:pt x="96" y="1216"/>
                      </a:cubicBezTo>
                      <a:lnTo>
                        <a:pt x="992" y="1216"/>
                      </a:lnTo>
                      <a:cubicBezTo>
                        <a:pt x="1045" y="1216"/>
                        <a:pt x="1088" y="1173"/>
                        <a:pt x="1088" y="1120"/>
                      </a:cubicBezTo>
                      <a:lnTo>
                        <a:pt x="1088" y="576"/>
                      </a:lnTo>
                      <a:cubicBezTo>
                        <a:pt x="1088" y="524"/>
                        <a:pt x="1045" y="480"/>
                        <a:pt x="992" y="480"/>
                      </a:cubicBezTo>
                      <a:lnTo>
                        <a:pt x="896" y="480"/>
                      </a:lnTo>
                      <a:lnTo>
                        <a:pt x="896" y="352"/>
                      </a:lnTo>
                      <a:cubicBezTo>
                        <a:pt x="896" y="158"/>
                        <a:pt x="739" y="0"/>
                        <a:pt x="544" y="0"/>
                      </a:cubicBezTo>
                      <a:close/>
                      <a:moveTo>
                        <a:pt x="544" y="64"/>
                      </a:moveTo>
                      <a:cubicBezTo>
                        <a:pt x="705" y="64"/>
                        <a:pt x="832" y="192"/>
                        <a:pt x="832" y="352"/>
                      </a:cubicBezTo>
                      <a:lnTo>
                        <a:pt x="832" y="480"/>
                      </a:lnTo>
                      <a:lnTo>
                        <a:pt x="256" y="480"/>
                      </a:lnTo>
                      <a:lnTo>
                        <a:pt x="256" y="352"/>
                      </a:lnTo>
                      <a:cubicBezTo>
                        <a:pt x="256" y="192"/>
                        <a:pt x="384" y="64"/>
                        <a:pt x="544" y="64"/>
                      </a:cubicBezTo>
                      <a:close/>
                      <a:moveTo>
                        <a:pt x="96" y="544"/>
                      </a:moveTo>
                      <a:lnTo>
                        <a:pt x="992" y="544"/>
                      </a:lnTo>
                      <a:cubicBezTo>
                        <a:pt x="1011" y="544"/>
                        <a:pt x="1024" y="558"/>
                        <a:pt x="1024" y="576"/>
                      </a:cubicBezTo>
                      <a:lnTo>
                        <a:pt x="1024" y="1120"/>
                      </a:lnTo>
                      <a:cubicBezTo>
                        <a:pt x="1024" y="1139"/>
                        <a:pt x="1011" y="1152"/>
                        <a:pt x="992" y="1152"/>
                      </a:cubicBezTo>
                      <a:lnTo>
                        <a:pt x="96" y="1152"/>
                      </a:lnTo>
                      <a:cubicBezTo>
                        <a:pt x="78" y="1152"/>
                        <a:pt x="64" y="1139"/>
                        <a:pt x="64" y="1120"/>
                      </a:cubicBezTo>
                      <a:lnTo>
                        <a:pt x="64" y="576"/>
                      </a:lnTo>
                      <a:cubicBezTo>
                        <a:pt x="64" y="558"/>
                        <a:pt x="78" y="544"/>
                        <a:pt x="96" y="544"/>
                      </a:cubicBezTo>
                      <a:close/>
                      <a:moveTo>
                        <a:pt x="544" y="656"/>
                      </a:moveTo>
                      <a:cubicBezTo>
                        <a:pt x="474" y="656"/>
                        <a:pt x="416" y="714"/>
                        <a:pt x="416" y="784"/>
                      </a:cubicBezTo>
                      <a:cubicBezTo>
                        <a:pt x="416" y="816"/>
                        <a:pt x="430" y="843"/>
                        <a:pt x="448" y="865"/>
                      </a:cubicBezTo>
                      <a:lnTo>
                        <a:pt x="448" y="944"/>
                      </a:lnTo>
                      <a:cubicBezTo>
                        <a:pt x="448" y="997"/>
                        <a:pt x="492" y="1040"/>
                        <a:pt x="544" y="1040"/>
                      </a:cubicBezTo>
                      <a:cubicBezTo>
                        <a:pt x="597" y="1040"/>
                        <a:pt x="640" y="997"/>
                        <a:pt x="640" y="944"/>
                      </a:cubicBezTo>
                      <a:lnTo>
                        <a:pt x="640" y="865"/>
                      </a:lnTo>
                      <a:cubicBezTo>
                        <a:pt x="659" y="843"/>
                        <a:pt x="672" y="816"/>
                        <a:pt x="672" y="784"/>
                      </a:cubicBezTo>
                      <a:cubicBezTo>
                        <a:pt x="672" y="714"/>
                        <a:pt x="615" y="656"/>
                        <a:pt x="544" y="656"/>
                      </a:cubicBezTo>
                      <a:close/>
                      <a:moveTo>
                        <a:pt x="544" y="720"/>
                      </a:moveTo>
                      <a:cubicBezTo>
                        <a:pt x="580" y="720"/>
                        <a:pt x="608" y="749"/>
                        <a:pt x="608" y="784"/>
                      </a:cubicBezTo>
                      <a:cubicBezTo>
                        <a:pt x="608" y="804"/>
                        <a:pt x="600" y="820"/>
                        <a:pt x="587" y="832"/>
                      </a:cubicBezTo>
                      <a:cubicBezTo>
                        <a:pt x="580" y="838"/>
                        <a:pt x="576" y="847"/>
                        <a:pt x="576" y="856"/>
                      </a:cubicBezTo>
                      <a:lnTo>
                        <a:pt x="576" y="944"/>
                      </a:lnTo>
                      <a:cubicBezTo>
                        <a:pt x="576" y="963"/>
                        <a:pt x="563" y="976"/>
                        <a:pt x="544" y="976"/>
                      </a:cubicBezTo>
                      <a:cubicBezTo>
                        <a:pt x="526" y="976"/>
                        <a:pt x="512" y="963"/>
                        <a:pt x="512" y="944"/>
                      </a:cubicBezTo>
                      <a:lnTo>
                        <a:pt x="512" y="856"/>
                      </a:lnTo>
                      <a:cubicBezTo>
                        <a:pt x="513" y="847"/>
                        <a:pt x="509" y="838"/>
                        <a:pt x="502" y="832"/>
                      </a:cubicBezTo>
                      <a:cubicBezTo>
                        <a:pt x="489" y="820"/>
                        <a:pt x="480" y="804"/>
                        <a:pt x="480" y="784"/>
                      </a:cubicBezTo>
                      <a:cubicBezTo>
                        <a:pt x="480" y="749"/>
                        <a:pt x="509" y="720"/>
                        <a:pt x="544" y="720"/>
                      </a:cubicBezTo>
                      <a:close/>
                    </a:path>
                  </a:pathLst>
                </a:custGeom>
                <a:solidFill>
                  <a:srgbClr val="3535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IN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570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4" name="Title 4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723549"/>
          </a:xfrm>
        </p:spPr>
        <p:txBody>
          <a:bodyPr/>
          <a:lstStyle/>
          <a:p>
            <a:r>
              <a:rPr lang="en-US" dirty="0"/>
              <a:t>Intel</a:t>
            </a:r>
            <a:r>
              <a:rPr lang="en-US" baseline="30000" dirty="0"/>
              <a:t>®</a:t>
            </a:r>
            <a:r>
              <a:rPr lang="en-US" dirty="0"/>
              <a:t> SGX</a:t>
            </a:r>
            <a:br>
              <a:rPr lang="en-US" dirty="0"/>
            </a:br>
            <a:r>
              <a:rPr lang="en-US" sz="2000" dirty="0"/>
              <a:t>Intel  SGX provides a trusted computing enclave (island) where data and applications are protected independently of the operating system or hardware configuration itself. </a:t>
            </a:r>
            <a:br>
              <a:rPr lang="en-US" sz="2000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7596188" y="2147888"/>
            <a:ext cx="4595812" cy="3846512"/>
          </a:xfrm>
        </p:spPr>
        <p:txBody>
          <a:bodyPr/>
          <a:lstStyle/>
          <a:p>
            <a:pPr marL="228594" indent="-228594">
              <a:spcBef>
                <a:spcPts val="4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Protects against </a:t>
            </a:r>
            <a:r>
              <a:rPr lang="en-US" sz="1600" dirty="0">
                <a:solidFill>
                  <a:schemeClr val="tx2"/>
                </a:solidFill>
              </a:rPr>
              <a:t>SW attacks even if OS/drivers/ BIOS/VMM/SMM are compromised</a:t>
            </a:r>
          </a:p>
          <a:p>
            <a:pPr marL="529113" lvl="1" indent="-228594">
              <a:spcBef>
                <a:spcPts val="400"/>
              </a:spcBef>
            </a:pPr>
            <a:r>
              <a:rPr lang="en-US" sz="1333" dirty="0">
                <a:solidFill>
                  <a:schemeClr val="accent3"/>
                </a:solidFill>
              </a:rPr>
              <a:t>Smallest possible Trusted Compute Block (TCB)</a:t>
            </a:r>
          </a:p>
          <a:p>
            <a:pPr marL="228594" indent="-228594">
              <a:spcBef>
                <a:spcPts val="4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Secrets </a:t>
            </a:r>
            <a:r>
              <a:rPr lang="en-US" sz="1600" dirty="0">
                <a:solidFill>
                  <a:schemeClr val="tx2"/>
                </a:solidFill>
              </a:rPr>
              <a:t>(data/keys/et al) remain protected even when attacker has full control of platform</a:t>
            </a:r>
          </a:p>
          <a:p>
            <a:pPr marL="529113" lvl="1" indent="-228594">
              <a:spcBef>
                <a:spcPts val="400"/>
              </a:spcBef>
            </a:pPr>
            <a:r>
              <a:rPr lang="en-US" sz="1333" dirty="0">
                <a:solidFill>
                  <a:schemeClr val="accent3"/>
                </a:solidFill>
              </a:rPr>
              <a:t>Other technologies allow some privileged SW in their boundary</a:t>
            </a:r>
          </a:p>
          <a:p>
            <a:pPr marL="228594" indent="-228594">
              <a:spcBef>
                <a:spcPts val="4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sz="1600" b="1" dirty="0"/>
              <a:t>Prevents</a:t>
            </a:r>
            <a:r>
              <a:rPr lang="en-US" sz="1600" dirty="0">
                <a:solidFill>
                  <a:schemeClr val="tx2"/>
                </a:solidFill>
              </a:rPr>
              <a:t> attacks like memory bus snooping, memory tampering,  and “cold boot” attacks against memory contents in RAM</a:t>
            </a:r>
          </a:p>
          <a:p>
            <a:pPr marL="529113" lvl="1" indent="-228594">
              <a:spcBef>
                <a:spcPts val="400"/>
              </a:spcBef>
            </a:pPr>
            <a:r>
              <a:rPr lang="en-US" sz="1333" dirty="0">
                <a:solidFill>
                  <a:schemeClr val="accent3"/>
                </a:solidFill>
              </a:rPr>
              <a:t>Protection for hard-to-protect or unprotected spaces </a:t>
            </a:r>
          </a:p>
          <a:p>
            <a:pPr marL="228594" indent="-228594">
              <a:spcBef>
                <a:spcPts val="400"/>
              </a:spcBef>
              <a:buFont typeface="Wingdings" charset="2"/>
              <a:buChar char="§"/>
            </a:pPr>
            <a:r>
              <a:rPr lang="en-US" sz="1600" dirty="0">
                <a:solidFill>
                  <a:schemeClr val="tx2"/>
                </a:solidFill>
              </a:rPr>
              <a:t>Provides </a:t>
            </a:r>
            <a:r>
              <a:rPr lang="en-US" sz="1600" b="1" dirty="0"/>
              <a:t>hardware-based attestation</a:t>
            </a:r>
            <a:r>
              <a:rPr lang="en-US" sz="1600" dirty="0">
                <a:solidFill>
                  <a:schemeClr val="tx2"/>
                </a:solidFill>
              </a:rPr>
              <a:t> capabilities to measure and verify valid code and data signatures</a:t>
            </a:r>
          </a:p>
          <a:p>
            <a:pPr marL="529113" lvl="1" indent="-228594">
              <a:spcBef>
                <a:spcPts val="400"/>
              </a:spcBef>
            </a:pPr>
            <a:r>
              <a:rPr lang="en-US" sz="1333" dirty="0">
                <a:solidFill>
                  <a:schemeClr val="accent3"/>
                </a:solidFill>
              </a:rPr>
              <a:t>Increases transparency and accountability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9347200" y="6432550"/>
            <a:ext cx="2844800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 lang="en-US" smtClean="0">
                <a:solidFill>
                  <a:prstClr val="white"/>
                </a:solidFill>
              </a:rPr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556157" y="2245952"/>
            <a:ext cx="6712305" cy="3753593"/>
            <a:chOff x="471949" y="1673250"/>
            <a:chExt cx="7096845" cy="3968632"/>
          </a:xfrm>
        </p:grpSpPr>
        <p:sp>
          <p:nvSpPr>
            <p:cNvPr id="55" name="Rounded Rectangle 54"/>
            <p:cNvSpPr/>
            <p:nvPr/>
          </p:nvSpPr>
          <p:spPr>
            <a:xfrm>
              <a:off x="471949" y="1673250"/>
              <a:ext cx="1098380" cy="3562232"/>
            </a:xfrm>
            <a:prstGeom prst="roundRect">
              <a:avLst>
                <a:gd name="adj" fmla="val 7158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353">
                <a:solidFill>
                  <a:prstClr val="white"/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75149" y="1876450"/>
              <a:ext cx="1098380" cy="3562232"/>
            </a:xfrm>
            <a:prstGeom prst="roundRect">
              <a:avLst>
                <a:gd name="adj" fmla="val 7158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353">
                <a:solidFill>
                  <a:prstClr val="white"/>
                </a:solidFill>
              </a:endParaRP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878350" y="2079651"/>
              <a:ext cx="1138369" cy="3562231"/>
            </a:xfrm>
            <a:prstGeom prst="roundRect">
              <a:avLst>
                <a:gd name="adj" fmla="val 7158"/>
              </a:avLst>
            </a:prstGeom>
            <a:solidFill>
              <a:schemeClr val="tx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r>
                <a:rPr lang="en-US" sz="1067" dirty="0">
                  <a:solidFill>
                    <a:prstClr val="white"/>
                  </a:solidFill>
                </a:rPr>
                <a:t>Azure Confidential Cloud &amp;</a:t>
              </a:r>
            </a:p>
            <a:p>
              <a:pPr algn="ctr" defTabSz="914286"/>
              <a:r>
                <a:rPr lang="en-US" sz="1067" dirty="0">
                  <a:solidFill>
                    <a:prstClr val="white"/>
                  </a:solidFill>
                </a:rPr>
                <a:t>Data Provider</a:t>
              </a: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3426190" y="1673250"/>
              <a:ext cx="4142604" cy="3562232"/>
            </a:xfrm>
            <a:prstGeom prst="roundRect">
              <a:avLst>
                <a:gd name="adj" fmla="val 1408"/>
              </a:avLst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 defTabSz="914286"/>
              <a:r>
                <a:rPr lang="en-US" sz="1600" dirty="0">
                  <a:solidFill>
                    <a:schemeClr val="accent3"/>
                  </a:solidFill>
                </a:rPr>
                <a:t>Untrusted - CSP Environment</a:t>
              </a: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3669379" y="2080587"/>
              <a:ext cx="3656224" cy="2938443"/>
              <a:chOff x="2756423" y="1458088"/>
              <a:chExt cx="2742168" cy="2203832"/>
            </a:xfrm>
          </p:grpSpPr>
          <p:sp>
            <p:nvSpPr>
              <p:cNvPr id="89" name="Rounded Rectangle 88"/>
              <p:cNvSpPr/>
              <p:nvPr/>
            </p:nvSpPr>
            <p:spPr>
              <a:xfrm>
                <a:off x="3192896" y="1739610"/>
                <a:ext cx="2305695" cy="1922310"/>
              </a:xfrm>
              <a:prstGeom prst="roundRect">
                <a:avLst>
                  <a:gd name="adj" fmla="val 1956"/>
                </a:avLst>
              </a:prstGeom>
              <a:solidFill>
                <a:schemeClr val="accent3"/>
              </a:solidFill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914286"/>
                <a:endParaRPr lang="en-US" sz="1600" dirty="0">
                  <a:solidFill>
                    <a:srgbClr val="0071C5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974659" y="1598849"/>
                <a:ext cx="2305695" cy="1922310"/>
              </a:xfrm>
              <a:prstGeom prst="roundRect">
                <a:avLst>
                  <a:gd name="adj" fmla="val 1956"/>
                </a:avLst>
              </a:prstGeom>
              <a:solidFill>
                <a:schemeClr val="accent3"/>
              </a:solidFill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914286"/>
                <a:endParaRPr lang="en-US" sz="1600" dirty="0">
                  <a:solidFill>
                    <a:srgbClr val="0071C5"/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2756423" y="1458088"/>
                <a:ext cx="2305695" cy="1922310"/>
              </a:xfrm>
              <a:prstGeom prst="roundRect">
                <a:avLst>
                  <a:gd name="adj" fmla="val 1956"/>
                </a:avLst>
              </a:prstGeom>
              <a:solidFill>
                <a:schemeClr val="accent3"/>
              </a:solidFill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 defTabSz="914286"/>
                <a:r>
                  <a:rPr lang="en-US" sz="1600" dirty="0">
                    <a:solidFill>
                      <a:prstClr val="white"/>
                    </a:solidFill>
                  </a:rPr>
                  <a:t>Trusted – Intel</a:t>
                </a:r>
                <a:r>
                  <a:rPr lang="en-US" sz="1600">
                    <a:solidFill>
                      <a:prstClr val="white"/>
                    </a:solidFill>
                  </a:rPr>
                  <a:t>® SGX </a:t>
                </a:r>
                <a:r>
                  <a:rPr lang="en-US" sz="1600" dirty="0">
                    <a:solidFill>
                      <a:prstClr val="white"/>
                    </a:solidFill>
                  </a:rPr>
                  <a:t>enclave </a:t>
                </a:r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3669379" y="2504717"/>
              <a:ext cx="1537132" cy="52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300" dirty="0">
                  <a:solidFill>
                    <a:prstClr val="white"/>
                  </a:solidFill>
                </a:rPr>
                <a:t>Protected </a:t>
              </a:r>
            </a:p>
            <a:p>
              <a:pPr algn="ctr" defTabSz="914286"/>
              <a:r>
                <a:rPr lang="en-US" sz="1300" dirty="0">
                  <a:solidFill>
                    <a:prstClr val="white"/>
                  </a:solidFill>
                </a:rPr>
                <a:t>Application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212360" y="2504717"/>
              <a:ext cx="1537132" cy="52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300" dirty="0">
                  <a:solidFill>
                    <a:prstClr val="white"/>
                  </a:solidFill>
                </a:rPr>
                <a:t>Protected </a:t>
              </a:r>
              <a:br>
                <a:rPr lang="en-US" sz="1300" dirty="0">
                  <a:solidFill>
                    <a:prstClr val="white"/>
                  </a:solidFill>
                </a:rPr>
              </a:br>
              <a:r>
                <a:rPr lang="en-US" sz="1300" dirty="0">
                  <a:solidFill>
                    <a:prstClr val="white"/>
                  </a:solidFill>
                </a:rPr>
                <a:t>Input Data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69379" y="3677074"/>
              <a:ext cx="1537132" cy="309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300" dirty="0">
                  <a:solidFill>
                    <a:prstClr val="white"/>
                  </a:solidFill>
                </a:rPr>
                <a:t>Secrets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12360" y="4005367"/>
              <a:ext cx="1537132" cy="4555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100" dirty="0">
                  <a:solidFill>
                    <a:prstClr val="white"/>
                  </a:solidFill>
                </a:rPr>
                <a:t>Ex. SSN, City, Credit Card Number</a:t>
              </a:r>
            </a:p>
          </p:txBody>
        </p:sp>
        <p:sp>
          <p:nvSpPr>
            <p:cNvPr id="74" name="Right Arrow 73"/>
            <p:cNvSpPr/>
            <p:nvPr/>
          </p:nvSpPr>
          <p:spPr>
            <a:xfrm>
              <a:off x="1976728" y="2557112"/>
              <a:ext cx="1692651" cy="42868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353">
                <a:solidFill>
                  <a:prstClr val="white"/>
                </a:solidFill>
              </a:endParaRPr>
            </a:p>
          </p:txBody>
        </p:sp>
        <p:sp>
          <p:nvSpPr>
            <p:cNvPr id="75" name="Right Arrow 74"/>
            <p:cNvSpPr/>
            <p:nvPr/>
          </p:nvSpPr>
          <p:spPr>
            <a:xfrm flipH="1">
              <a:off x="1976728" y="3626875"/>
              <a:ext cx="1692651" cy="428688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86"/>
              <a:endParaRPr lang="en-US" sz="2353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976727" y="2023633"/>
              <a:ext cx="1449460" cy="52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3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Encrypted </a:t>
              </a:r>
              <a:br>
                <a:rPr lang="en-US" sz="13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lang="en-US" sz="13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Data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976727" y="3093396"/>
              <a:ext cx="1449460" cy="520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286"/>
              <a:r>
                <a:rPr lang="en-US" sz="13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Encrypted Results</a:t>
              </a: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5687381" y="3203407"/>
              <a:ext cx="587088" cy="739989"/>
              <a:chOff x="6892603" y="1492632"/>
              <a:chExt cx="321855" cy="405680"/>
            </a:xfrm>
            <a:solidFill>
              <a:srgbClr val="FFFFFF"/>
            </a:solidFill>
          </p:grpSpPr>
          <p:sp>
            <p:nvSpPr>
              <p:cNvPr id="85" name="Freeform 404"/>
              <p:cNvSpPr>
                <a:spLocks/>
              </p:cNvSpPr>
              <p:nvPr/>
            </p:nvSpPr>
            <p:spPr bwMode="auto">
              <a:xfrm>
                <a:off x="6944796" y="1554315"/>
                <a:ext cx="219051" cy="31632"/>
              </a:xfrm>
              <a:custGeom>
                <a:avLst/>
                <a:gdLst>
                  <a:gd name="T0" fmla="*/ 116 w 117"/>
                  <a:gd name="T1" fmla="*/ 17 h 17"/>
                  <a:gd name="T2" fmla="*/ 1 w 117"/>
                  <a:gd name="T3" fmla="*/ 17 h 17"/>
                  <a:gd name="T4" fmla="*/ 0 w 117"/>
                  <a:gd name="T5" fmla="*/ 16 h 17"/>
                  <a:gd name="T6" fmla="*/ 0 w 117"/>
                  <a:gd name="T7" fmla="*/ 0 h 17"/>
                  <a:gd name="T8" fmla="*/ 1 w 117"/>
                  <a:gd name="T9" fmla="*/ 0 h 17"/>
                  <a:gd name="T10" fmla="*/ 116 w 117"/>
                  <a:gd name="T11" fmla="*/ 0 h 17"/>
                  <a:gd name="T12" fmla="*/ 117 w 117"/>
                  <a:gd name="T13" fmla="*/ 0 h 17"/>
                  <a:gd name="T14" fmla="*/ 117 w 117"/>
                  <a:gd name="T15" fmla="*/ 16 h 17"/>
                  <a:gd name="T16" fmla="*/ 116 w 117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17">
                    <a:moveTo>
                      <a:pt x="116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0"/>
                      <a:pt x="117" y="0"/>
                      <a:pt x="117" y="0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7"/>
                      <a:pt x="116" y="17"/>
                      <a:pt x="116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405"/>
              <p:cNvSpPr>
                <a:spLocks/>
              </p:cNvSpPr>
              <p:nvPr/>
            </p:nvSpPr>
            <p:spPr bwMode="auto">
              <a:xfrm>
                <a:off x="6944796" y="1612043"/>
                <a:ext cx="216679" cy="31632"/>
              </a:xfrm>
              <a:custGeom>
                <a:avLst/>
                <a:gdLst>
                  <a:gd name="T0" fmla="*/ 116 w 116"/>
                  <a:gd name="T1" fmla="*/ 17 h 17"/>
                  <a:gd name="T2" fmla="*/ 1 w 116"/>
                  <a:gd name="T3" fmla="*/ 17 h 17"/>
                  <a:gd name="T4" fmla="*/ 0 w 116"/>
                  <a:gd name="T5" fmla="*/ 16 h 17"/>
                  <a:gd name="T6" fmla="*/ 0 w 116"/>
                  <a:gd name="T7" fmla="*/ 1 h 17"/>
                  <a:gd name="T8" fmla="*/ 1 w 116"/>
                  <a:gd name="T9" fmla="*/ 0 h 17"/>
                  <a:gd name="T10" fmla="*/ 116 w 116"/>
                  <a:gd name="T11" fmla="*/ 0 h 17"/>
                  <a:gd name="T12" fmla="*/ 116 w 116"/>
                  <a:gd name="T13" fmla="*/ 1 h 17"/>
                  <a:gd name="T14" fmla="*/ 116 w 116"/>
                  <a:gd name="T15" fmla="*/ 16 h 17"/>
                  <a:gd name="T16" fmla="*/ 116 w 116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17">
                    <a:moveTo>
                      <a:pt x="116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0"/>
                      <a:pt x="116" y="0"/>
                      <a:pt x="116" y="1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7"/>
                      <a:pt x="116" y="17"/>
                      <a:pt x="116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406"/>
              <p:cNvSpPr>
                <a:spLocks/>
              </p:cNvSpPr>
              <p:nvPr/>
            </p:nvSpPr>
            <p:spPr bwMode="auto">
              <a:xfrm>
                <a:off x="6944796" y="1669771"/>
                <a:ext cx="219051" cy="31632"/>
              </a:xfrm>
              <a:custGeom>
                <a:avLst/>
                <a:gdLst>
                  <a:gd name="T0" fmla="*/ 116 w 117"/>
                  <a:gd name="T1" fmla="*/ 17 h 17"/>
                  <a:gd name="T2" fmla="*/ 1 w 117"/>
                  <a:gd name="T3" fmla="*/ 17 h 17"/>
                  <a:gd name="T4" fmla="*/ 0 w 117"/>
                  <a:gd name="T5" fmla="*/ 16 h 17"/>
                  <a:gd name="T6" fmla="*/ 0 w 117"/>
                  <a:gd name="T7" fmla="*/ 1 h 17"/>
                  <a:gd name="T8" fmla="*/ 1 w 117"/>
                  <a:gd name="T9" fmla="*/ 0 h 17"/>
                  <a:gd name="T10" fmla="*/ 116 w 117"/>
                  <a:gd name="T11" fmla="*/ 0 h 17"/>
                  <a:gd name="T12" fmla="*/ 117 w 117"/>
                  <a:gd name="T13" fmla="*/ 1 h 17"/>
                  <a:gd name="T14" fmla="*/ 117 w 117"/>
                  <a:gd name="T15" fmla="*/ 16 h 17"/>
                  <a:gd name="T16" fmla="*/ 116 w 117"/>
                  <a:gd name="T1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7" h="17">
                    <a:moveTo>
                      <a:pt x="116" y="1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6" y="0"/>
                      <a:pt x="117" y="0"/>
                      <a:pt x="117" y="1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7" y="17"/>
                      <a:pt x="116" y="17"/>
                      <a:pt x="116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407"/>
              <p:cNvSpPr>
                <a:spLocks noEditPoints="1"/>
              </p:cNvSpPr>
              <p:nvPr/>
            </p:nvSpPr>
            <p:spPr bwMode="auto">
              <a:xfrm>
                <a:off x="6892603" y="1492632"/>
                <a:ext cx="321855" cy="405680"/>
              </a:xfrm>
              <a:custGeom>
                <a:avLst/>
                <a:gdLst>
                  <a:gd name="T0" fmla="*/ 172 w 172"/>
                  <a:gd name="T1" fmla="*/ 153 h 217"/>
                  <a:gd name="T2" fmla="*/ 172 w 172"/>
                  <a:gd name="T3" fmla="*/ 153 h 217"/>
                  <a:gd name="T4" fmla="*/ 172 w 172"/>
                  <a:gd name="T5" fmla="*/ 2 h 217"/>
                  <a:gd name="T6" fmla="*/ 171 w 172"/>
                  <a:gd name="T7" fmla="*/ 0 h 217"/>
                  <a:gd name="T8" fmla="*/ 2 w 172"/>
                  <a:gd name="T9" fmla="*/ 0 h 217"/>
                  <a:gd name="T10" fmla="*/ 0 w 172"/>
                  <a:gd name="T11" fmla="*/ 2 h 217"/>
                  <a:gd name="T12" fmla="*/ 0 w 172"/>
                  <a:gd name="T13" fmla="*/ 215 h 217"/>
                  <a:gd name="T14" fmla="*/ 2 w 172"/>
                  <a:gd name="T15" fmla="*/ 217 h 217"/>
                  <a:gd name="T16" fmla="*/ 121 w 172"/>
                  <a:gd name="T17" fmla="*/ 217 h 217"/>
                  <a:gd name="T18" fmla="*/ 122 w 172"/>
                  <a:gd name="T19" fmla="*/ 217 h 217"/>
                  <a:gd name="T20" fmla="*/ 172 w 172"/>
                  <a:gd name="T21" fmla="*/ 166 h 217"/>
                  <a:gd name="T22" fmla="*/ 172 w 172"/>
                  <a:gd name="T23" fmla="*/ 165 h 217"/>
                  <a:gd name="T24" fmla="*/ 172 w 172"/>
                  <a:gd name="T25" fmla="*/ 153 h 217"/>
                  <a:gd name="T26" fmla="*/ 14 w 172"/>
                  <a:gd name="T27" fmla="*/ 15 h 217"/>
                  <a:gd name="T28" fmla="*/ 15 w 172"/>
                  <a:gd name="T29" fmla="*/ 14 h 217"/>
                  <a:gd name="T30" fmla="*/ 158 w 172"/>
                  <a:gd name="T31" fmla="*/ 14 h 217"/>
                  <a:gd name="T32" fmla="*/ 158 w 172"/>
                  <a:gd name="T33" fmla="*/ 15 h 217"/>
                  <a:gd name="T34" fmla="*/ 158 w 172"/>
                  <a:gd name="T35" fmla="*/ 151 h 217"/>
                  <a:gd name="T36" fmla="*/ 158 w 172"/>
                  <a:gd name="T37" fmla="*/ 152 h 217"/>
                  <a:gd name="T38" fmla="*/ 108 w 172"/>
                  <a:gd name="T39" fmla="*/ 152 h 217"/>
                  <a:gd name="T40" fmla="*/ 107 w 172"/>
                  <a:gd name="T41" fmla="*/ 153 h 217"/>
                  <a:gd name="T42" fmla="*/ 107 w 172"/>
                  <a:gd name="T43" fmla="*/ 202 h 217"/>
                  <a:gd name="T44" fmla="*/ 107 w 172"/>
                  <a:gd name="T45" fmla="*/ 203 h 217"/>
                  <a:gd name="T46" fmla="*/ 15 w 172"/>
                  <a:gd name="T47" fmla="*/ 203 h 217"/>
                  <a:gd name="T48" fmla="*/ 14 w 172"/>
                  <a:gd name="T49" fmla="*/ 202 h 217"/>
                  <a:gd name="T50" fmla="*/ 14 w 172"/>
                  <a:gd name="T51" fmla="*/ 15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72" h="217">
                    <a:moveTo>
                      <a:pt x="172" y="153"/>
                    </a:moveTo>
                    <a:cubicBezTo>
                      <a:pt x="172" y="153"/>
                      <a:pt x="172" y="153"/>
                      <a:pt x="172" y="153"/>
                    </a:cubicBezTo>
                    <a:cubicBezTo>
                      <a:pt x="172" y="2"/>
                      <a:pt x="172" y="2"/>
                      <a:pt x="172" y="2"/>
                    </a:cubicBezTo>
                    <a:cubicBezTo>
                      <a:pt x="172" y="1"/>
                      <a:pt x="171" y="0"/>
                      <a:pt x="17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216"/>
                      <a:pt x="1" y="217"/>
                      <a:pt x="2" y="217"/>
                    </a:cubicBezTo>
                    <a:cubicBezTo>
                      <a:pt x="121" y="217"/>
                      <a:pt x="121" y="217"/>
                      <a:pt x="121" y="217"/>
                    </a:cubicBezTo>
                    <a:cubicBezTo>
                      <a:pt x="121" y="217"/>
                      <a:pt x="121" y="217"/>
                      <a:pt x="122" y="217"/>
                    </a:cubicBezTo>
                    <a:cubicBezTo>
                      <a:pt x="172" y="166"/>
                      <a:pt x="172" y="166"/>
                      <a:pt x="172" y="166"/>
                    </a:cubicBezTo>
                    <a:cubicBezTo>
                      <a:pt x="172" y="166"/>
                      <a:pt x="172" y="166"/>
                      <a:pt x="172" y="165"/>
                    </a:cubicBezTo>
                    <a:lnTo>
                      <a:pt x="172" y="153"/>
                    </a:lnTo>
                    <a:close/>
                    <a:moveTo>
                      <a:pt x="14" y="15"/>
                    </a:moveTo>
                    <a:cubicBezTo>
                      <a:pt x="14" y="14"/>
                      <a:pt x="14" y="14"/>
                      <a:pt x="15" y="14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14"/>
                      <a:pt x="158" y="14"/>
                      <a:pt x="158" y="15"/>
                    </a:cubicBezTo>
                    <a:cubicBezTo>
                      <a:pt x="158" y="151"/>
                      <a:pt x="158" y="151"/>
                      <a:pt x="158" y="151"/>
                    </a:cubicBezTo>
                    <a:cubicBezTo>
                      <a:pt x="158" y="152"/>
                      <a:pt x="158" y="152"/>
                      <a:pt x="158" y="152"/>
                    </a:cubicBezTo>
                    <a:cubicBezTo>
                      <a:pt x="108" y="152"/>
                      <a:pt x="108" y="152"/>
                      <a:pt x="108" y="152"/>
                    </a:cubicBezTo>
                    <a:cubicBezTo>
                      <a:pt x="108" y="152"/>
                      <a:pt x="107" y="152"/>
                      <a:pt x="107" y="153"/>
                    </a:cubicBezTo>
                    <a:cubicBezTo>
                      <a:pt x="107" y="202"/>
                      <a:pt x="107" y="202"/>
                      <a:pt x="107" y="202"/>
                    </a:cubicBezTo>
                    <a:cubicBezTo>
                      <a:pt x="107" y="203"/>
                      <a:pt x="107" y="203"/>
                      <a:pt x="107" y="203"/>
                    </a:cubicBezTo>
                    <a:cubicBezTo>
                      <a:pt x="15" y="203"/>
                      <a:pt x="15" y="203"/>
                      <a:pt x="15" y="203"/>
                    </a:cubicBezTo>
                    <a:cubicBezTo>
                      <a:pt x="14" y="203"/>
                      <a:pt x="14" y="203"/>
                      <a:pt x="14" y="202"/>
                    </a:cubicBez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 rot="5400000">
              <a:off x="4190355" y="4133446"/>
              <a:ext cx="495180" cy="239024"/>
              <a:chOff x="3132354" y="3725057"/>
              <a:chExt cx="480015" cy="231704"/>
            </a:xfrm>
            <a:solidFill>
              <a:srgbClr val="FFFFFF"/>
            </a:solidFill>
          </p:grpSpPr>
          <p:sp>
            <p:nvSpPr>
              <p:cNvPr id="83" name="Freeform 445"/>
              <p:cNvSpPr>
                <a:spLocks noEditPoints="1"/>
              </p:cNvSpPr>
              <p:nvPr/>
            </p:nvSpPr>
            <p:spPr bwMode="auto">
              <a:xfrm>
                <a:off x="3132354" y="3725057"/>
                <a:ext cx="231704" cy="231704"/>
              </a:xfrm>
              <a:custGeom>
                <a:avLst/>
                <a:gdLst>
                  <a:gd name="T0" fmla="*/ 62 w 124"/>
                  <a:gd name="T1" fmla="*/ 0 h 124"/>
                  <a:gd name="T2" fmla="*/ 0 w 124"/>
                  <a:gd name="T3" fmla="*/ 62 h 124"/>
                  <a:gd name="T4" fmla="*/ 62 w 124"/>
                  <a:gd name="T5" fmla="*/ 124 h 124"/>
                  <a:gd name="T6" fmla="*/ 124 w 124"/>
                  <a:gd name="T7" fmla="*/ 62 h 124"/>
                  <a:gd name="T8" fmla="*/ 62 w 124"/>
                  <a:gd name="T9" fmla="*/ 0 h 124"/>
                  <a:gd name="T10" fmla="*/ 38 w 124"/>
                  <a:gd name="T11" fmla="*/ 80 h 124"/>
                  <a:gd name="T12" fmla="*/ 20 w 124"/>
                  <a:gd name="T13" fmla="*/ 62 h 124"/>
                  <a:gd name="T14" fmla="*/ 38 w 124"/>
                  <a:gd name="T15" fmla="*/ 44 h 124"/>
                  <a:gd name="T16" fmla="*/ 56 w 124"/>
                  <a:gd name="T17" fmla="*/ 62 h 124"/>
                  <a:gd name="T18" fmla="*/ 38 w 124"/>
                  <a:gd name="T19" fmla="*/ 8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7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7"/>
                      <a:pt x="96" y="0"/>
                      <a:pt x="62" y="0"/>
                    </a:cubicBezTo>
                    <a:moveTo>
                      <a:pt x="38" y="80"/>
                    </a:moveTo>
                    <a:cubicBezTo>
                      <a:pt x="28" y="80"/>
                      <a:pt x="20" y="72"/>
                      <a:pt x="20" y="62"/>
                    </a:cubicBezTo>
                    <a:cubicBezTo>
                      <a:pt x="20" y="52"/>
                      <a:pt x="28" y="44"/>
                      <a:pt x="38" y="44"/>
                    </a:cubicBezTo>
                    <a:cubicBezTo>
                      <a:pt x="48" y="44"/>
                      <a:pt x="56" y="52"/>
                      <a:pt x="56" y="62"/>
                    </a:cubicBezTo>
                    <a:cubicBezTo>
                      <a:pt x="56" y="72"/>
                      <a:pt x="48" y="80"/>
                      <a:pt x="38" y="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446"/>
              <p:cNvSpPr>
                <a:spLocks/>
              </p:cNvSpPr>
              <p:nvPr/>
            </p:nvSpPr>
            <p:spPr bwMode="auto">
              <a:xfrm>
                <a:off x="3377502" y="3782785"/>
                <a:ext cx="234867" cy="115457"/>
              </a:xfrm>
              <a:custGeom>
                <a:avLst/>
                <a:gdLst>
                  <a:gd name="T0" fmla="*/ 30 w 126"/>
                  <a:gd name="T1" fmla="*/ 48 h 62"/>
                  <a:gd name="T2" fmla="*/ 29 w 126"/>
                  <a:gd name="T3" fmla="*/ 47 h 62"/>
                  <a:gd name="T4" fmla="*/ 29 w 126"/>
                  <a:gd name="T5" fmla="*/ 39 h 62"/>
                  <a:gd name="T6" fmla="*/ 30 w 126"/>
                  <a:gd name="T7" fmla="*/ 38 h 62"/>
                  <a:gd name="T8" fmla="*/ 116 w 126"/>
                  <a:gd name="T9" fmla="*/ 38 h 62"/>
                  <a:gd name="T10" fmla="*/ 117 w 126"/>
                  <a:gd name="T11" fmla="*/ 37 h 62"/>
                  <a:gd name="T12" fmla="*/ 125 w 126"/>
                  <a:gd name="T13" fmla="*/ 20 h 62"/>
                  <a:gd name="T14" fmla="*/ 125 w 126"/>
                  <a:gd name="T15" fmla="*/ 19 h 62"/>
                  <a:gd name="T16" fmla="*/ 115 w 126"/>
                  <a:gd name="T17" fmla="*/ 0 h 62"/>
                  <a:gd name="T18" fmla="*/ 114 w 126"/>
                  <a:gd name="T19" fmla="*/ 0 h 62"/>
                  <a:gd name="T20" fmla="*/ 1 w 126"/>
                  <a:gd name="T21" fmla="*/ 0 h 62"/>
                  <a:gd name="T22" fmla="*/ 1 w 126"/>
                  <a:gd name="T23" fmla="*/ 1 h 62"/>
                  <a:gd name="T24" fmla="*/ 7 w 126"/>
                  <a:gd name="T25" fmla="*/ 31 h 62"/>
                  <a:gd name="T26" fmla="*/ 1 w 126"/>
                  <a:gd name="T27" fmla="*/ 61 h 62"/>
                  <a:gd name="T28" fmla="*/ 1 w 126"/>
                  <a:gd name="T29" fmla="*/ 62 h 62"/>
                  <a:gd name="T30" fmla="*/ 103 w 126"/>
                  <a:gd name="T31" fmla="*/ 62 h 62"/>
                  <a:gd name="T32" fmla="*/ 104 w 126"/>
                  <a:gd name="T33" fmla="*/ 61 h 62"/>
                  <a:gd name="T34" fmla="*/ 110 w 126"/>
                  <a:gd name="T35" fmla="*/ 49 h 62"/>
                  <a:gd name="T36" fmla="*/ 109 w 126"/>
                  <a:gd name="T37" fmla="*/ 48 h 62"/>
                  <a:gd name="T38" fmla="*/ 30 w 126"/>
                  <a:gd name="T39" fmla="*/ 4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6" h="62">
                    <a:moveTo>
                      <a:pt x="30" y="48"/>
                    </a:moveTo>
                    <a:cubicBezTo>
                      <a:pt x="29" y="48"/>
                      <a:pt x="29" y="48"/>
                      <a:pt x="29" y="47"/>
                    </a:cubicBezTo>
                    <a:cubicBezTo>
                      <a:pt x="29" y="39"/>
                      <a:pt x="29" y="39"/>
                      <a:pt x="29" y="39"/>
                    </a:cubicBezTo>
                    <a:cubicBezTo>
                      <a:pt x="29" y="38"/>
                      <a:pt x="29" y="38"/>
                      <a:pt x="30" y="38"/>
                    </a:cubicBezTo>
                    <a:cubicBezTo>
                      <a:pt x="116" y="38"/>
                      <a:pt x="116" y="38"/>
                      <a:pt x="116" y="38"/>
                    </a:cubicBezTo>
                    <a:cubicBezTo>
                      <a:pt x="116" y="38"/>
                      <a:pt x="117" y="37"/>
                      <a:pt x="117" y="37"/>
                    </a:cubicBezTo>
                    <a:cubicBezTo>
                      <a:pt x="125" y="20"/>
                      <a:pt x="125" y="20"/>
                      <a:pt x="125" y="20"/>
                    </a:cubicBezTo>
                    <a:cubicBezTo>
                      <a:pt x="126" y="20"/>
                      <a:pt x="126" y="19"/>
                      <a:pt x="125" y="19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0"/>
                      <a:pt x="11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0"/>
                      <a:pt x="7" y="20"/>
                      <a:pt x="7" y="31"/>
                    </a:cubicBezTo>
                    <a:cubicBezTo>
                      <a:pt x="7" y="41"/>
                      <a:pt x="5" y="51"/>
                      <a:pt x="1" y="61"/>
                    </a:cubicBezTo>
                    <a:cubicBezTo>
                      <a:pt x="0" y="61"/>
                      <a:pt x="1" y="62"/>
                      <a:pt x="1" y="62"/>
                    </a:cubicBezTo>
                    <a:cubicBezTo>
                      <a:pt x="103" y="62"/>
                      <a:pt x="103" y="62"/>
                      <a:pt x="103" y="62"/>
                    </a:cubicBezTo>
                    <a:cubicBezTo>
                      <a:pt x="104" y="62"/>
                      <a:pt x="104" y="62"/>
                      <a:pt x="104" y="61"/>
                    </a:cubicBezTo>
                    <a:cubicBezTo>
                      <a:pt x="110" y="49"/>
                      <a:pt x="110" y="49"/>
                      <a:pt x="110" y="49"/>
                    </a:cubicBezTo>
                    <a:cubicBezTo>
                      <a:pt x="111" y="49"/>
                      <a:pt x="110" y="48"/>
                      <a:pt x="109" y="48"/>
                    </a:cubicBezTo>
                    <a:lnTo>
                      <a:pt x="3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4188633" y="3071765"/>
              <a:ext cx="498625" cy="415812"/>
              <a:chOff x="5598065" y="2595006"/>
              <a:chExt cx="452336" cy="377210"/>
            </a:xfrm>
            <a:solidFill>
              <a:srgbClr val="FFFFFF"/>
            </a:solidFill>
          </p:grpSpPr>
          <p:sp>
            <p:nvSpPr>
              <p:cNvPr id="81" name="Freeform 422"/>
              <p:cNvSpPr>
                <a:spLocks noEditPoints="1"/>
              </p:cNvSpPr>
              <p:nvPr/>
            </p:nvSpPr>
            <p:spPr bwMode="auto">
              <a:xfrm>
                <a:off x="5828187" y="2595006"/>
                <a:ext cx="222214" cy="223796"/>
              </a:xfrm>
              <a:custGeom>
                <a:avLst/>
                <a:gdLst>
                  <a:gd name="T0" fmla="*/ 107 w 119"/>
                  <a:gd name="T1" fmla="*/ 47 h 120"/>
                  <a:gd name="T2" fmla="*/ 102 w 119"/>
                  <a:gd name="T3" fmla="*/ 38 h 120"/>
                  <a:gd name="T4" fmla="*/ 105 w 119"/>
                  <a:gd name="T5" fmla="*/ 22 h 120"/>
                  <a:gd name="T6" fmla="*/ 98 w 119"/>
                  <a:gd name="T7" fmla="*/ 14 h 120"/>
                  <a:gd name="T8" fmla="*/ 84 w 119"/>
                  <a:gd name="T9" fmla="*/ 18 h 120"/>
                  <a:gd name="T10" fmla="*/ 74 w 119"/>
                  <a:gd name="T11" fmla="*/ 14 h 120"/>
                  <a:gd name="T12" fmla="*/ 65 w 119"/>
                  <a:gd name="T13" fmla="*/ 1 h 120"/>
                  <a:gd name="T14" fmla="*/ 55 w 119"/>
                  <a:gd name="T15" fmla="*/ 0 h 120"/>
                  <a:gd name="T16" fmla="*/ 47 w 119"/>
                  <a:gd name="T17" fmla="*/ 13 h 120"/>
                  <a:gd name="T18" fmla="*/ 37 w 119"/>
                  <a:gd name="T19" fmla="*/ 17 h 120"/>
                  <a:gd name="T20" fmla="*/ 22 w 119"/>
                  <a:gd name="T21" fmla="*/ 14 h 120"/>
                  <a:gd name="T22" fmla="*/ 14 w 119"/>
                  <a:gd name="T23" fmla="*/ 21 h 120"/>
                  <a:gd name="T24" fmla="*/ 17 w 119"/>
                  <a:gd name="T25" fmla="*/ 35 h 120"/>
                  <a:gd name="T26" fmla="*/ 14 w 119"/>
                  <a:gd name="T27" fmla="*/ 45 h 120"/>
                  <a:gd name="T28" fmla="*/ 0 w 119"/>
                  <a:gd name="T29" fmla="*/ 54 h 120"/>
                  <a:gd name="T30" fmla="*/ 0 w 119"/>
                  <a:gd name="T31" fmla="*/ 65 h 120"/>
                  <a:gd name="T32" fmla="*/ 12 w 119"/>
                  <a:gd name="T33" fmla="*/ 73 h 120"/>
                  <a:gd name="T34" fmla="*/ 17 w 119"/>
                  <a:gd name="T35" fmla="*/ 82 h 120"/>
                  <a:gd name="T36" fmla="*/ 14 w 119"/>
                  <a:gd name="T37" fmla="*/ 98 h 120"/>
                  <a:gd name="T38" fmla="*/ 21 w 119"/>
                  <a:gd name="T39" fmla="*/ 105 h 120"/>
                  <a:gd name="T40" fmla="*/ 35 w 119"/>
                  <a:gd name="T41" fmla="*/ 102 h 120"/>
                  <a:gd name="T42" fmla="*/ 45 w 119"/>
                  <a:gd name="T43" fmla="*/ 106 h 120"/>
                  <a:gd name="T44" fmla="*/ 54 w 119"/>
                  <a:gd name="T45" fmla="*/ 119 h 120"/>
                  <a:gd name="T46" fmla="*/ 64 w 119"/>
                  <a:gd name="T47" fmla="*/ 120 h 120"/>
                  <a:gd name="T48" fmla="*/ 72 w 119"/>
                  <a:gd name="T49" fmla="*/ 108 h 120"/>
                  <a:gd name="T50" fmla="*/ 82 w 119"/>
                  <a:gd name="T51" fmla="*/ 103 h 120"/>
                  <a:gd name="T52" fmla="*/ 97 w 119"/>
                  <a:gd name="T53" fmla="*/ 106 h 120"/>
                  <a:gd name="T54" fmla="*/ 105 w 119"/>
                  <a:gd name="T55" fmla="*/ 99 h 120"/>
                  <a:gd name="T56" fmla="*/ 102 w 119"/>
                  <a:gd name="T57" fmla="*/ 85 h 120"/>
                  <a:gd name="T58" fmla="*/ 105 w 119"/>
                  <a:gd name="T59" fmla="*/ 74 h 120"/>
                  <a:gd name="T60" fmla="*/ 118 w 119"/>
                  <a:gd name="T61" fmla="*/ 66 h 120"/>
                  <a:gd name="T62" fmla="*/ 119 w 119"/>
                  <a:gd name="T63" fmla="*/ 55 h 120"/>
                  <a:gd name="T64" fmla="*/ 65 w 119"/>
                  <a:gd name="T65" fmla="*/ 78 h 120"/>
                  <a:gd name="T66" fmla="*/ 46 w 119"/>
                  <a:gd name="T67" fmla="*/ 47 h 120"/>
                  <a:gd name="T68" fmla="*/ 65 w 119"/>
                  <a:gd name="T69" fmla="*/ 7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9" h="120">
                    <a:moveTo>
                      <a:pt x="118" y="54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106" y="47"/>
                      <a:pt x="106" y="46"/>
                      <a:pt x="105" y="45"/>
                    </a:cubicBezTo>
                    <a:cubicBezTo>
                      <a:pt x="104" y="43"/>
                      <a:pt x="103" y="40"/>
                      <a:pt x="102" y="38"/>
                    </a:cubicBezTo>
                    <a:cubicBezTo>
                      <a:pt x="102" y="37"/>
                      <a:pt x="102" y="36"/>
                      <a:pt x="102" y="35"/>
                    </a:cubicBezTo>
                    <a:cubicBezTo>
                      <a:pt x="105" y="22"/>
                      <a:pt x="105" y="22"/>
                      <a:pt x="105" y="22"/>
                    </a:cubicBezTo>
                    <a:cubicBezTo>
                      <a:pt x="105" y="22"/>
                      <a:pt x="105" y="21"/>
                      <a:pt x="105" y="21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8" y="14"/>
                      <a:pt x="98" y="14"/>
                      <a:pt x="97" y="14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3" y="18"/>
                      <a:pt x="82" y="18"/>
                      <a:pt x="81" y="17"/>
                    </a:cubicBezTo>
                    <a:cubicBezTo>
                      <a:pt x="79" y="16"/>
                      <a:pt x="77" y="15"/>
                      <a:pt x="74" y="14"/>
                    </a:cubicBezTo>
                    <a:cubicBezTo>
                      <a:pt x="73" y="14"/>
                      <a:pt x="72" y="13"/>
                      <a:pt x="72" y="13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4" y="0"/>
                      <a:pt x="64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54" y="0"/>
                      <a:pt x="54" y="1"/>
                      <a:pt x="54" y="1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6" y="13"/>
                      <a:pt x="46" y="14"/>
                      <a:pt x="45" y="14"/>
                    </a:cubicBezTo>
                    <a:cubicBezTo>
                      <a:pt x="42" y="15"/>
                      <a:pt x="40" y="16"/>
                      <a:pt x="37" y="17"/>
                    </a:cubicBezTo>
                    <a:cubicBezTo>
                      <a:pt x="37" y="18"/>
                      <a:pt x="36" y="18"/>
                      <a:pt x="35" y="18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1" y="14"/>
                      <a:pt x="21" y="14"/>
                      <a:pt x="21" y="15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4" y="22"/>
                      <a:pt x="14" y="22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36"/>
                      <a:pt x="17" y="37"/>
                      <a:pt x="17" y="38"/>
                    </a:cubicBezTo>
                    <a:cubicBezTo>
                      <a:pt x="15" y="40"/>
                      <a:pt x="14" y="43"/>
                      <a:pt x="14" y="45"/>
                    </a:cubicBezTo>
                    <a:cubicBezTo>
                      <a:pt x="13" y="46"/>
                      <a:pt x="13" y="47"/>
                      <a:pt x="12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6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3" y="73"/>
                      <a:pt x="13" y="74"/>
                      <a:pt x="13" y="75"/>
                    </a:cubicBezTo>
                    <a:cubicBezTo>
                      <a:pt x="14" y="77"/>
                      <a:pt x="15" y="80"/>
                      <a:pt x="17" y="82"/>
                    </a:cubicBezTo>
                    <a:cubicBezTo>
                      <a:pt x="17" y="83"/>
                      <a:pt x="17" y="84"/>
                      <a:pt x="17" y="85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14" y="98"/>
                      <a:pt x="14" y="99"/>
                      <a:pt x="14" y="99"/>
                    </a:cubicBezTo>
                    <a:cubicBezTo>
                      <a:pt x="21" y="105"/>
                      <a:pt x="21" y="105"/>
                      <a:pt x="21" y="105"/>
                    </a:cubicBezTo>
                    <a:cubicBezTo>
                      <a:pt x="21" y="106"/>
                      <a:pt x="21" y="106"/>
                      <a:pt x="22" y="106"/>
                    </a:cubicBezTo>
                    <a:cubicBezTo>
                      <a:pt x="35" y="102"/>
                      <a:pt x="35" y="102"/>
                      <a:pt x="35" y="102"/>
                    </a:cubicBezTo>
                    <a:cubicBezTo>
                      <a:pt x="35" y="102"/>
                      <a:pt x="36" y="102"/>
                      <a:pt x="37" y="103"/>
                    </a:cubicBezTo>
                    <a:cubicBezTo>
                      <a:pt x="40" y="104"/>
                      <a:pt x="42" y="105"/>
                      <a:pt x="45" y="106"/>
                    </a:cubicBezTo>
                    <a:cubicBezTo>
                      <a:pt x="46" y="106"/>
                      <a:pt x="47" y="107"/>
                      <a:pt x="47" y="108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54" y="119"/>
                      <a:pt x="54" y="120"/>
                      <a:pt x="55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5" y="120"/>
                      <a:pt x="65" y="119"/>
                      <a:pt x="65" y="119"/>
                    </a:cubicBezTo>
                    <a:cubicBezTo>
                      <a:pt x="72" y="108"/>
                      <a:pt x="72" y="108"/>
                      <a:pt x="72" y="108"/>
                    </a:cubicBezTo>
                    <a:cubicBezTo>
                      <a:pt x="72" y="107"/>
                      <a:pt x="73" y="106"/>
                      <a:pt x="74" y="106"/>
                    </a:cubicBezTo>
                    <a:cubicBezTo>
                      <a:pt x="77" y="105"/>
                      <a:pt x="79" y="104"/>
                      <a:pt x="82" y="103"/>
                    </a:cubicBezTo>
                    <a:cubicBezTo>
                      <a:pt x="83" y="102"/>
                      <a:pt x="84" y="102"/>
                      <a:pt x="84" y="102"/>
                    </a:cubicBezTo>
                    <a:cubicBezTo>
                      <a:pt x="97" y="106"/>
                      <a:pt x="97" y="106"/>
                      <a:pt x="97" y="106"/>
                    </a:cubicBezTo>
                    <a:cubicBezTo>
                      <a:pt x="98" y="106"/>
                      <a:pt x="98" y="106"/>
                      <a:pt x="98" y="105"/>
                    </a:cubicBezTo>
                    <a:cubicBezTo>
                      <a:pt x="105" y="99"/>
                      <a:pt x="105" y="99"/>
                      <a:pt x="105" y="99"/>
                    </a:cubicBezTo>
                    <a:cubicBezTo>
                      <a:pt x="105" y="98"/>
                      <a:pt x="105" y="98"/>
                      <a:pt x="105" y="98"/>
                    </a:cubicBezTo>
                    <a:cubicBezTo>
                      <a:pt x="102" y="85"/>
                      <a:pt x="102" y="85"/>
                      <a:pt x="102" y="85"/>
                    </a:cubicBezTo>
                    <a:cubicBezTo>
                      <a:pt x="102" y="84"/>
                      <a:pt x="102" y="83"/>
                      <a:pt x="102" y="82"/>
                    </a:cubicBezTo>
                    <a:cubicBezTo>
                      <a:pt x="103" y="80"/>
                      <a:pt x="105" y="77"/>
                      <a:pt x="105" y="74"/>
                    </a:cubicBezTo>
                    <a:cubicBezTo>
                      <a:pt x="106" y="74"/>
                      <a:pt x="106" y="73"/>
                      <a:pt x="107" y="72"/>
                    </a:cubicBezTo>
                    <a:cubicBezTo>
                      <a:pt x="118" y="66"/>
                      <a:pt x="118" y="66"/>
                      <a:pt x="118" y="66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9" y="55"/>
                      <a:pt x="119" y="54"/>
                      <a:pt x="118" y="54"/>
                    </a:cubicBezTo>
                    <a:moveTo>
                      <a:pt x="65" y="78"/>
                    </a:moveTo>
                    <a:cubicBezTo>
                      <a:pt x="62" y="79"/>
                      <a:pt x="57" y="79"/>
                      <a:pt x="53" y="78"/>
                    </a:cubicBezTo>
                    <a:cubicBezTo>
                      <a:pt x="39" y="73"/>
                      <a:pt x="37" y="56"/>
                      <a:pt x="46" y="47"/>
                    </a:cubicBezTo>
                    <a:cubicBezTo>
                      <a:pt x="53" y="39"/>
                      <a:pt x="65" y="39"/>
                      <a:pt x="73" y="47"/>
                    </a:cubicBezTo>
                    <a:cubicBezTo>
                      <a:pt x="82" y="56"/>
                      <a:pt x="80" y="73"/>
                      <a:pt x="65" y="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423"/>
              <p:cNvSpPr>
                <a:spLocks noEditPoints="1"/>
              </p:cNvSpPr>
              <p:nvPr/>
            </p:nvSpPr>
            <p:spPr bwMode="auto">
              <a:xfrm>
                <a:off x="5598065" y="2706508"/>
                <a:ext cx="267290" cy="265708"/>
              </a:xfrm>
              <a:custGeom>
                <a:avLst/>
                <a:gdLst>
                  <a:gd name="T0" fmla="*/ 126 w 143"/>
                  <a:gd name="T1" fmla="*/ 52 h 142"/>
                  <a:gd name="T2" fmla="*/ 123 w 143"/>
                  <a:gd name="T3" fmla="*/ 48 h 142"/>
                  <a:gd name="T4" fmla="*/ 128 w 143"/>
                  <a:gd name="T5" fmla="*/ 29 h 142"/>
                  <a:gd name="T6" fmla="*/ 115 w 143"/>
                  <a:gd name="T7" fmla="*/ 15 h 142"/>
                  <a:gd name="T8" fmla="*/ 97 w 143"/>
                  <a:gd name="T9" fmla="*/ 19 h 142"/>
                  <a:gd name="T10" fmla="*/ 92 w 143"/>
                  <a:gd name="T11" fmla="*/ 18 h 142"/>
                  <a:gd name="T12" fmla="*/ 81 w 143"/>
                  <a:gd name="T13" fmla="*/ 1 h 142"/>
                  <a:gd name="T14" fmla="*/ 63 w 143"/>
                  <a:gd name="T15" fmla="*/ 0 h 142"/>
                  <a:gd name="T16" fmla="*/ 53 w 143"/>
                  <a:gd name="T17" fmla="*/ 16 h 142"/>
                  <a:gd name="T18" fmla="*/ 48 w 143"/>
                  <a:gd name="T19" fmla="*/ 19 h 142"/>
                  <a:gd name="T20" fmla="*/ 29 w 143"/>
                  <a:gd name="T21" fmla="*/ 14 h 142"/>
                  <a:gd name="T22" fmla="*/ 15 w 143"/>
                  <a:gd name="T23" fmla="*/ 27 h 142"/>
                  <a:gd name="T24" fmla="*/ 19 w 143"/>
                  <a:gd name="T25" fmla="*/ 46 h 142"/>
                  <a:gd name="T26" fmla="*/ 18 w 143"/>
                  <a:gd name="T27" fmla="*/ 51 h 142"/>
                  <a:gd name="T28" fmla="*/ 1 w 143"/>
                  <a:gd name="T29" fmla="*/ 61 h 142"/>
                  <a:gd name="T30" fmla="*/ 0 w 143"/>
                  <a:gd name="T31" fmla="*/ 80 h 142"/>
                  <a:gd name="T32" fmla="*/ 16 w 143"/>
                  <a:gd name="T33" fmla="*/ 90 h 142"/>
                  <a:gd name="T34" fmla="*/ 19 w 143"/>
                  <a:gd name="T35" fmla="*/ 95 h 142"/>
                  <a:gd name="T36" fmla="*/ 15 w 143"/>
                  <a:gd name="T37" fmla="*/ 114 h 142"/>
                  <a:gd name="T38" fmla="*/ 27 w 143"/>
                  <a:gd name="T39" fmla="*/ 128 h 142"/>
                  <a:gd name="T40" fmla="*/ 46 w 143"/>
                  <a:gd name="T41" fmla="*/ 123 h 142"/>
                  <a:gd name="T42" fmla="*/ 51 w 143"/>
                  <a:gd name="T43" fmla="*/ 125 h 142"/>
                  <a:gd name="T44" fmla="*/ 61 w 143"/>
                  <a:gd name="T45" fmla="*/ 141 h 142"/>
                  <a:gd name="T46" fmla="*/ 80 w 143"/>
                  <a:gd name="T47" fmla="*/ 142 h 142"/>
                  <a:gd name="T48" fmla="*/ 90 w 143"/>
                  <a:gd name="T49" fmla="*/ 126 h 142"/>
                  <a:gd name="T50" fmla="*/ 95 w 143"/>
                  <a:gd name="T51" fmla="*/ 123 h 142"/>
                  <a:gd name="T52" fmla="*/ 114 w 143"/>
                  <a:gd name="T53" fmla="*/ 128 h 142"/>
                  <a:gd name="T54" fmla="*/ 128 w 143"/>
                  <a:gd name="T55" fmla="*/ 115 h 142"/>
                  <a:gd name="T56" fmla="*/ 123 w 143"/>
                  <a:gd name="T57" fmla="*/ 97 h 142"/>
                  <a:gd name="T58" fmla="*/ 125 w 143"/>
                  <a:gd name="T59" fmla="*/ 91 h 142"/>
                  <a:gd name="T60" fmla="*/ 142 w 143"/>
                  <a:gd name="T61" fmla="*/ 81 h 142"/>
                  <a:gd name="T62" fmla="*/ 143 w 143"/>
                  <a:gd name="T63" fmla="*/ 62 h 142"/>
                  <a:gd name="T64" fmla="*/ 81 w 143"/>
                  <a:gd name="T65" fmla="*/ 92 h 142"/>
                  <a:gd name="T66" fmla="*/ 62 w 143"/>
                  <a:gd name="T67" fmla="*/ 50 h 142"/>
                  <a:gd name="T68" fmla="*/ 81 w 143"/>
                  <a:gd name="T69" fmla="*/ 9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" h="142">
                    <a:moveTo>
                      <a:pt x="142" y="61"/>
                    </a:moveTo>
                    <a:cubicBezTo>
                      <a:pt x="126" y="52"/>
                      <a:pt x="126" y="52"/>
                      <a:pt x="126" y="52"/>
                    </a:cubicBezTo>
                    <a:cubicBezTo>
                      <a:pt x="126" y="52"/>
                      <a:pt x="125" y="52"/>
                      <a:pt x="125" y="51"/>
                    </a:cubicBezTo>
                    <a:cubicBezTo>
                      <a:pt x="124" y="50"/>
                      <a:pt x="124" y="49"/>
                      <a:pt x="123" y="48"/>
                    </a:cubicBezTo>
                    <a:cubicBezTo>
                      <a:pt x="123" y="47"/>
                      <a:pt x="123" y="46"/>
                      <a:pt x="123" y="46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28"/>
                      <a:pt x="128" y="27"/>
                      <a:pt x="128" y="27"/>
                    </a:cubicBezTo>
                    <a:cubicBezTo>
                      <a:pt x="115" y="15"/>
                      <a:pt x="115" y="15"/>
                      <a:pt x="115" y="15"/>
                    </a:cubicBezTo>
                    <a:cubicBezTo>
                      <a:pt x="115" y="14"/>
                      <a:pt x="114" y="14"/>
                      <a:pt x="114" y="14"/>
                    </a:cubicBezTo>
                    <a:cubicBezTo>
                      <a:pt x="97" y="19"/>
                      <a:pt x="97" y="19"/>
                      <a:pt x="97" y="19"/>
                    </a:cubicBezTo>
                    <a:cubicBezTo>
                      <a:pt x="96" y="19"/>
                      <a:pt x="95" y="19"/>
                      <a:pt x="95" y="19"/>
                    </a:cubicBezTo>
                    <a:cubicBezTo>
                      <a:pt x="94" y="19"/>
                      <a:pt x="93" y="18"/>
                      <a:pt x="92" y="18"/>
                    </a:cubicBezTo>
                    <a:cubicBezTo>
                      <a:pt x="91" y="18"/>
                      <a:pt x="90" y="17"/>
                      <a:pt x="90" y="16"/>
                    </a:cubicBez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81" y="0"/>
                      <a:pt x="8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2" y="0"/>
                      <a:pt x="62" y="0"/>
                      <a:pt x="61" y="1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2" y="17"/>
                      <a:pt x="52" y="18"/>
                      <a:pt x="51" y="18"/>
                    </a:cubicBezTo>
                    <a:cubicBezTo>
                      <a:pt x="50" y="18"/>
                      <a:pt x="49" y="19"/>
                      <a:pt x="48" y="19"/>
                    </a:cubicBezTo>
                    <a:cubicBezTo>
                      <a:pt x="47" y="19"/>
                      <a:pt x="46" y="19"/>
                      <a:pt x="46" y="19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8" y="14"/>
                      <a:pt x="28" y="14"/>
                      <a:pt x="27" y="15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8"/>
                      <a:pt x="14" y="28"/>
                      <a:pt x="15" y="29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20" y="46"/>
                      <a:pt x="19" y="47"/>
                      <a:pt x="19" y="48"/>
                    </a:cubicBezTo>
                    <a:cubicBezTo>
                      <a:pt x="19" y="49"/>
                      <a:pt x="18" y="50"/>
                      <a:pt x="18" y="51"/>
                    </a:cubicBezTo>
                    <a:cubicBezTo>
                      <a:pt x="17" y="52"/>
                      <a:pt x="17" y="52"/>
                      <a:pt x="16" y="53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2"/>
                      <a:pt x="0" y="62"/>
                      <a:pt x="0" y="6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1"/>
                      <a:pt x="1" y="81"/>
                      <a:pt x="1" y="81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0"/>
                      <a:pt x="18" y="91"/>
                      <a:pt x="18" y="91"/>
                    </a:cubicBezTo>
                    <a:cubicBezTo>
                      <a:pt x="18" y="93"/>
                      <a:pt x="19" y="94"/>
                      <a:pt x="19" y="95"/>
                    </a:cubicBezTo>
                    <a:cubicBezTo>
                      <a:pt x="20" y="96"/>
                      <a:pt x="20" y="96"/>
                      <a:pt x="19" y="97"/>
                    </a:cubicBezTo>
                    <a:cubicBezTo>
                      <a:pt x="15" y="114"/>
                      <a:pt x="15" y="114"/>
                      <a:pt x="15" y="114"/>
                    </a:cubicBezTo>
                    <a:cubicBezTo>
                      <a:pt x="15" y="114"/>
                      <a:pt x="15" y="115"/>
                      <a:pt x="15" y="115"/>
                    </a:cubicBezTo>
                    <a:cubicBezTo>
                      <a:pt x="27" y="128"/>
                      <a:pt x="27" y="128"/>
                      <a:pt x="27" y="128"/>
                    </a:cubicBezTo>
                    <a:cubicBezTo>
                      <a:pt x="28" y="128"/>
                      <a:pt x="28" y="128"/>
                      <a:pt x="29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6" y="123"/>
                      <a:pt x="47" y="123"/>
                      <a:pt x="48" y="123"/>
                    </a:cubicBezTo>
                    <a:cubicBezTo>
                      <a:pt x="49" y="124"/>
                      <a:pt x="50" y="124"/>
                      <a:pt x="51" y="125"/>
                    </a:cubicBezTo>
                    <a:cubicBezTo>
                      <a:pt x="52" y="125"/>
                      <a:pt x="53" y="126"/>
                      <a:pt x="53" y="126"/>
                    </a:cubicBezTo>
                    <a:cubicBezTo>
                      <a:pt x="61" y="141"/>
                      <a:pt x="61" y="141"/>
                      <a:pt x="61" y="141"/>
                    </a:cubicBezTo>
                    <a:cubicBezTo>
                      <a:pt x="62" y="142"/>
                      <a:pt x="62" y="142"/>
                      <a:pt x="63" y="142"/>
                    </a:cubicBezTo>
                    <a:cubicBezTo>
                      <a:pt x="80" y="142"/>
                      <a:pt x="80" y="142"/>
                      <a:pt x="80" y="142"/>
                    </a:cubicBezTo>
                    <a:cubicBezTo>
                      <a:pt x="81" y="142"/>
                      <a:pt x="81" y="142"/>
                      <a:pt x="82" y="141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0" y="125"/>
                      <a:pt x="91" y="125"/>
                      <a:pt x="92" y="125"/>
                    </a:cubicBezTo>
                    <a:cubicBezTo>
                      <a:pt x="93" y="124"/>
                      <a:pt x="94" y="124"/>
                      <a:pt x="95" y="123"/>
                    </a:cubicBezTo>
                    <a:cubicBezTo>
                      <a:pt x="96" y="123"/>
                      <a:pt x="97" y="123"/>
                      <a:pt x="97" y="123"/>
                    </a:cubicBezTo>
                    <a:cubicBezTo>
                      <a:pt x="114" y="128"/>
                      <a:pt x="114" y="128"/>
                      <a:pt x="114" y="128"/>
                    </a:cubicBezTo>
                    <a:cubicBezTo>
                      <a:pt x="115" y="128"/>
                      <a:pt x="115" y="128"/>
                      <a:pt x="116" y="128"/>
                    </a:cubicBezTo>
                    <a:cubicBezTo>
                      <a:pt x="128" y="115"/>
                      <a:pt x="128" y="115"/>
                      <a:pt x="128" y="115"/>
                    </a:cubicBezTo>
                    <a:cubicBezTo>
                      <a:pt x="128" y="115"/>
                      <a:pt x="128" y="114"/>
                      <a:pt x="128" y="114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3" y="96"/>
                      <a:pt x="123" y="95"/>
                      <a:pt x="124" y="95"/>
                    </a:cubicBezTo>
                    <a:cubicBezTo>
                      <a:pt x="124" y="93"/>
                      <a:pt x="124" y="92"/>
                      <a:pt x="125" y="91"/>
                    </a:cubicBezTo>
                    <a:cubicBezTo>
                      <a:pt x="125" y="91"/>
                      <a:pt x="126" y="90"/>
                      <a:pt x="126" y="90"/>
                    </a:cubicBezTo>
                    <a:cubicBezTo>
                      <a:pt x="142" y="81"/>
                      <a:pt x="142" y="81"/>
                      <a:pt x="142" y="81"/>
                    </a:cubicBezTo>
                    <a:cubicBezTo>
                      <a:pt x="142" y="81"/>
                      <a:pt x="143" y="80"/>
                      <a:pt x="143" y="80"/>
                    </a:cubicBezTo>
                    <a:cubicBezTo>
                      <a:pt x="143" y="62"/>
                      <a:pt x="143" y="62"/>
                      <a:pt x="143" y="62"/>
                    </a:cubicBezTo>
                    <a:cubicBezTo>
                      <a:pt x="143" y="62"/>
                      <a:pt x="142" y="61"/>
                      <a:pt x="142" y="61"/>
                    </a:cubicBezTo>
                    <a:moveTo>
                      <a:pt x="81" y="92"/>
                    </a:moveTo>
                    <a:cubicBezTo>
                      <a:pt x="61" y="100"/>
                      <a:pt x="42" y="81"/>
                      <a:pt x="50" y="62"/>
                    </a:cubicBezTo>
                    <a:cubicBezTo>
                      <a:pt x="53" y="56"/>
                      <a:pt x="57" y="52"/>
                      <a:pt x="62" y="50"/>
                    </a:cubicBezTo>
                    <a:cubicBezTo>
                      <a:pt x="82" y="42"/>
                      <a:pt x="101" y="61"/>
                      <a:pt x="92" y="81"/>
                    </a:cubicBezTo>
                    <a:cubicBezTo>
                      <a:pt x="90" y="86"/>
                      <a:pt x="86" y="90"/>
                      <a:pt x="81" y="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 sz="1300">
                  <a:solidFill>
                    <a:prstClr val="black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0514039"/>
      </p:ext>
    </p:extLst>
  </p:cSld>
  <p:clrMapOvr>
    <a:masterClrMapping/>
  </p:clrMapOvr>
  <p:transition>
    <p:fade/>
  </p:transition>
</p:sld>
</file>

<file path=ppt/slides/slide7.xml><?xml version="1.0" encoding="utf-8"?>
<p:sld xmlns:a16="http://schemas.microsoft.com/office/drawing/2014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82071263-7E24-4C34-845D-DFF0C656EC1E}"/>
              </a:ext>
            </a:extLst>
          </p:cNvPr>
          <p:cNvSpPr/>
          <p:nvPr/>
        </p:nvSpPr>
        <p:spPr bwMode="auto">
          <a:xfrm>
            <a:off x="0" y="-1"/>
            <a:ext cx="12192000" cy="65044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800" dirty="0">
                <a:solidFill>
                  <a:prstClr val="white"/>
                </a:solidFill>
              </a:rPr>
              <a:t>Azure Confidential Cloud Trusted Execution Environments (TEE’s)</a:t>
            </a:r>
          </a:p>
        </p:txBody>
      </p:sp>
      <p:sp>
        <p:nvSpPr>
          <p:cNvPr id="140" name="Round Same Side Corner Rectangle 139"/>
          <p:cNvSpPr/>
          <p:nvPr/>
        </p:nvSpPr>
        <p:spPr>
          <a:xfrm rot="10800000" flipH="1">
            <a:off x="3365953" y="4175184"/>
            <a:ext cx="3616499" cy="300830"/>
          </a:xfrm>
          <a:prstGeom prst="round2SameRect">
            <a:avLst>
              <a:gd name="adj1" fmla="val 0"/>
              <a:gd name="adj2" fmla="val 80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03C71"/>
              </a:solidFill>
            </a:endParaRPr>
          </a:p>
        </p:txBody>
      </p:sp>
      <p:sp>
        <p:nvSpPr>
          <p:cNvPr id="141" name="Round Same Side Corner Rectangle 140"/>
          <p:cNvSpPr/>
          <p:nvPr/>
        </p:nvSpPr>
        <p:spPr>
          <a:xfrm rot="10800000" flipH="1" flipV="1">
            <a:off x="4252319" y="4066803"/>
            <a:ext cx="3785359" cy="535930"/>
          </a:xfrm>
          <a:prstGeom prst="round2SameRect">
            <a:avLst>
              <a:gd name="adj1" fmla="val 0"/>
              <a:gd name="adj2" fmla="val 801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 err="1">
                <a:solidFill>
                  <a:schemeClr val="accent3"/>
                </a:solidFill>
                <a:latin typeface="+mj-lt"/>
                <a:ea typeface="Intel Clear Pro" charset="0"/>
                <a:cs typeface="Intel Clear Pro" charset="0"/>
              </a:rPr>
              <a:t>Blockchain</a:t>
            </a:r>
            <a:endParaRPr lang="en-US" sz="1800" b="1" dirty="0">
              <a:solidFill>
                <a:schemeClr val="accent3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35511" y="4088093"/>
            <a:ext cx="3616287" cy="2228040"/>
          </a:xfrm>
          <a:prstGeom prst="roundRect">
            <a:avLst>
              <a:gd name="adj" fmla="val 2313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lnSpc>
                <a:spcPct val="80000"/>
              </a:lnSpc>
            </a:pPr>
            <a:endParaRPr lang="en-US" sz="1600" dirty="0">
              <a:solidFill>
                <a:srgbClr val="003C71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4375727" y="4088093"/>
            <a:ext cx="3616287" cy="2228040"/>
          </a:xfrm>
          <a:prstGeom prst="roundRect">
            <a:avLst>
              <a:gd name="adj" fmla="val 2313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80000"/>
              </a:lnSpc>
            </a:pPr>
            <a:endParaRPr lang="en-US" sz="1800" dirty="0">
              <a:solidFill>
                <a:srgbClr val="003C71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8101935" y="4039314"/>
            <a:ext cx="4090065" cy="2276820"/>
          </a:xfrm>
          <a:prstGeom prst="roundRect">
            <a:avLst>
              <a:gd name="adj" fmla="val 2313"/>
            </a:avLst>
          </a:prstGeom>
          <a:noFill/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80000"/>
              </a:lnSpc>
            </a:pPr>
            <a:endParaRPr lang="en-US" sz="1600" dirty="0">
              <a:solidFill>
                <a:srgbClr val="003C71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sp>
        <p:nvSpPr>
          <p:cNvPr id="143" name="Rectangular Callout 142"/>
          <p:cNvSpPr/>
          <p:nvPr/>
        </p:nvSpPr>
        <p:spPr>
          <a:xfrm>
            <a:off x="9403557" y="1390911"/>
            <a:ext cx="2020411" cy="1031127"/>
          </a:xfrm>
          <a:prstGeom prst="wedgeRectCallout">
            <a:avLst>
              <a:gd name="adj1" fmla="val -70028"/>
              <a:gd name="adj2" fmla="val -475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All use cases are currently 128MB EPC enabled</a:t>
            </a:r>
          </a:p>
        </p:txBody>
      </p:sp>
      <p:cxnSp>
        <p:nvCxnSpPr>
          <p:cNvPr id="144" name="Straight Connector 143"/>
          <p:cNvCxnSpPr/>
          <p:nvPr/>
        </p:nvCxnSpPr>
        <p:spPr>
          <a:xfrm rot="10800000">
            <a:off x="11893278" y="4338525"/>
            <a:ext cx="146343" cy="0"/>
          </a:xfrm>
          <a:prstGeom prst="line">
            <a:avLst/>
          </a:prstGeom>
          <a:ln w="952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82880" y="3600907"/>
            <a:ext cx="11850624" cy="0"/>
          </a:xfrm>
          <a:prstGeom prst="line">
            <a:avLst/>
          </a:prstGeom>
          <a:ln w="952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rot="5400000">
            <a:off x="-188180" y="3972765"/>
            <a:ext cx="739679" cy="0"/>
          </a:xfrm>
          <a:prstGeom prst="line">
            <a:avLst/>
          </a:prstGeom>
          <a:ln w="952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rot="5400000">
            <a:off x="11662447" y="3972767"/>
            <a:ext cx="739679" cy="0"/>
          </a:xfrm>
          <a:prstGeom prst="line">
            <a:avLst/>
          </a:prstGeom>
          <a:ln w="952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62129" y="3616019"/>
            <a:ext cx="3039566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800" dirty="0">
                <a:latin typeface="+mj-lt"/>
              </a:rPr>
              <a:t>Current Use Cases:</a:t>
            </a:r>
          </a:p>
        </p:txBody>
      </p:sp>
      <p:cxnSp>
        <p:nvCxnSpPr>
          <p:cNvPr id="149" name="Straight Connector 148"/>
          <p:cNvCxnSpPr/>
          <p:nvPr/>
        </p:nvCxnSpPr>
        <p:spPr>
          <a:xfrm rot="10800000">
            <a:off x="188958" y="4338525"/>
            <a:ext cx="146343" cy="0"/>
          </a:xfrm>
          <a:prstGeom prst="line">
            <a:avLst/>
          </a:prstGeom>
          <a:ln w="952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682" y="4531046"/>
            <a:ext cx="3708221" cy="1866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51" y="4520211"/>
            <a:ext cx="3698877" cy="1877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46" y="4560548"/>
            <a:ext cx="3707788" cy="18647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8" name="Round Same Side Corner Rectangle 127"/>
          <p:cNvSpPr/>
          <p:nvPr/>
        </p:nvSpPr>
        <p:spPr>
          <a:xfrm rot="10800000" flipH="1" flipV="1">
            <a:off x="8022407" y="4052112"/>
            <a:ext cx="4114239" cy="535930"/>
          </a:xfrm>
          <a:prstGeom prst="round2SameRect">
            <a:avLst>
              <a:gd name="adj1" fmla="val 0"/>
              <a:gd name="adj2" fmla="val 801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Intel Clear Pro" charset="0"/>
                <a:cs typeface="Intel Clear Pro" charset="0"/>
              </a:rPr>
              <a:t>Confidential Multiparty Machine Learning</a:t>
            </a:r>
            <a:endParaRPr lang="en-US" sz="1800" b="1" dirty="0">
              <a:solidFill>
                <a:schemeClr val="accent3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sp>
        <p:nvSpPr>
          <p:cNvPr id="134" name="Round Same Side Corner Rectangle 133"/>
          <p:cNvSpPr/>
          <p:nvPr/>
        </p:nvSpPr>
        <p:spPr>
          <a:xfrm rot="10800000" flipH="1" flipV="1">
            <a:off x="291175" y="4075622"/>
            <a:ext cx="3843793" cy="535930"/>
          </a:xfrm>
          <a:prstGeom prst="round2SameRect">
            <a:avLst>
              <a:gd name="adj1" fmla="val 0"/>
              <a:gd name="adj2" fmla="val 801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Intel Clear Pro" charset="0"/>
                <a:cs typeface="Intel Clear Pro" charset="0"/>
              </a:rPr>
              <a:t>Confidential SQL</a:t>
            </a:r>
            <a:endParaRPr lang="en-US" sz="1800" b="1" dirty="0">
              <a:solidFill>
                <a:schemeClr val="accent3"/>
              </a:solidFill>
              <a:latin typeface="+mj-lt"/>
              <a:ea typeface="Intel Clear Pro" charset="0"/>
              <a:cs typeface="Intel Clear Pro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3004751" y="637352"/>
            <a:ext cx="5613469" cy="3298103"/>
            <a:chOff x="2351131" y="1173216"/>
            <a:chExt cx="7700446" cy="4585724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4089369-E2E1-4DEA-82F7-6BE89C1A635A}"/>
                </a:ext>
              </a:extLst>
            </p:cNvPr>
            <p:cNvSpPr txBox="1"/>
            <p:nvPr/>
          </p:nvSpPr>
          <p:spPr>
            <a:xfrm>
              <a:off x="2671821" y="1203041"/>
              <a:ext cx="1480903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Encrypt</a:t>
              </a:r>
              <a:b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</a:br>
              <a:r>
                <a:rPr lang="en-US" sz="1400" kern="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data at rest</a:t>
              </a:r>
              <a:endParaRPr lang="en-GB" sz="1400" kern="0" dirty="0">
                <a:solidFill>
                  <a:schemeClr val="accent3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C2A8EC7F-A770-4D21-AC29-3C65EF45A77E}"/>
                </a:ext>
              </a:extLst>
            </p:cNvPr>
            <p:cNvSpPr/>
            <p:nvPr/>
          </p:nvSpPr>
          <p:spPr bwMode="auto">
            <a:xfrm>
              <a:off x="2362561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Arc 137">
              <a:extLst>
                <a:ext uri="{FF2B5EF4-FFF2-40B4-BE49-F238E27FC236}">
                  <a16:creationId xmlns:a16="http://schemas.microsoft.com/office/drawing/2014/main" id="{0A00ADEB-DB46-451E-8F16-3419F28367AD}"/>
                </a:ext>
              </a:extLst>
            </p:cNvPr>
            <p:cNvSpPr/>
            <p:nvPr/>
          </p:nvSpPr>
          <p:spPr bwMode="auto">
            <a:xfrm>
              <a:off x="2351131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chemeClr val="accent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8D09C906-7F17-4575-91D2-B6707A6CCDC6}"/>
                </a:ext>
              </a:extLst>
            </p:cNvPr>
            <p:cNvSpPr/>
            <p:nvPr/>
          </p:nvSpPr>
          <p:spPr bwMode="auto">
            <a:xfrm>
              <a:off x="2438975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248729C-A085-452B-900C-F50D9CE1D3D1}"/>
                </a:ext>
              </a:extLst>
            </p:cNvPr>
            <p:cNvSpPr/>
            <p:nvPr/>
          </p:nvSpPr>
          <p:spPr bwMode="auto">
            <a:xfrm>
              <a:off x="2503264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DED0376-3D31-4885-A409-CC9049D63056}"/>
                </a:ext>
              </a:extLst>
            </p:cNvPr>
            <p:cNvGrpSpPr/>
            <p:nvPr/>
          </p:nvGrpSpPr>
          <p:grpSpPr>
            <a:xfrm>
              <a:off x="3019803" y="2870580"/>
              <a:ext cx="1248421" cy="1336873"/>
              <a:chOff x="2963866" y="2092553"/>
              <a:chExt cx="1544566" cy="1593330"/>
            </a:xfrm>
          </p:grpSpPr>
          <p:sp>
            <p:nvSpPr>
              <p:cNvPr id="200" name="Freeform 9">
                <a:extLst>
                  <a:ext uri="{FF2B5EF4-FFF2-40B4-BE49-F238E27FC236}">
                    <a16:creationId xmlns:a16="http://schemas.microsoft.com/office/drawing/2014/main" id="{AAFB9504-562A-4854-B15F-ACB56A8BD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63866" y="2092553"/>
                <a:ext cx="1393251" cy="1449990"/>
              </a:xfrm>
              <a:custGeom>
                <a:avLst/>
                <a:gdLst>
                  <a:gd name="T0" fmla="*/ 611 w 1223"/>
                  <a:gd name="T1" fmla="*/ 0 h 1273"/>
                  <a:gd name="T2" fmla="*/ 0 w 1223"/>
                  <a:gd name="T3" fmla="*/ 190 h 1273"/>
                  <a:gd name="T4" fmla="*/ 0 w 1223"/>
                  <a:gd name="T5" fmla="*/ 1091 h 1273"/>
                  <a:gd name="T6" fmla="*/ 2 w 1223"/>
                  <a:gd name="T7" fmla="*/ 1099 h 1273"/>
                  <a:gd name="T8" fmla="*/ 611 w 1223"/>
                  <a:gd name="T9" fmla="*/ 1273 h 1273"/>
                  <a:gd name="T10" fmla="*/ 1223 w 1223"/>
                  <a:gd name="T11" fmla="*/ 1086 h 1273"/>
                  <a:gd name="T12" fmla="*/ 1223 w 1223"/>
                  <a:gd name="T13" fmla="*/ 1085 h 1273"/>
                  <a:gd name="T14" fmla="*/ 1223 w 1223"/>
                  <a:gd name="T15" fmla="*/ 190 h 1273"/>
                  <a:gd name="T16" fmla="*/ 611 w 1223"/>
                  <a:gd name="T17" fmla="*/ 0 h 1273"/>
                  <a:gd name="T18" fmla="*/ 611 w 1223"/>
                  <a:gd name="T19" fmla="*/ 32 h 1273"/>
                  <a:gd name="T20" fmla="*/ 1191 w 1223"/>
                  <a:gd name="T21" fmla="*/ 190 h 1273"/>
                  <a:gd name="T22" fmla="*/ 611 w 1223"/>
                  <a:gd name="T23" fmla="*/ 348 h 1273"/>
                  <a:gd name="T24" fmla="*/ 32 w 1223"/>
                  <a:gd name="T25" fmla="*/ 190 h 1273"/>
                  <a:gd name="T26" fmla="*/ 611 w 1223"/>
                  <a:gd name="T27" fmla="*/ 32 h 1273"/>
                  <a:gd name="T28" fmla="*/ 32 w 1223"/>
                  <a:gd name="T29" fmla="*/ 549 h 1273"/>
                  <a:gd name="T30" fmla="*/ 611 w 1223"/>
                  <a:gd name="T31" fmla="*/ 677 h 1273"/>
                  <a:gd name="T32" fmla="*/ 1191 w 1223"/>
                  <a:gd name="T33" fmla="*/ 549 h 1273"/>
                  <a:gd name="T34" fmla="*/ 1191 w 1223"/>
                  <a:gd name="T35" fmla="*/ 785 h 1273"/>
                  <a:gd name="T36" fmla="*/ 611 w 1223"/>
                  <a:gd name="T37" fmla="*/ 943 h 1273"/>
                  <a:gd name="T38" fmla="*/ 32 w 1223"/>
                  <a:gd name="T39" fmla="*/ 785 h 1273"/>
                  <a:gd name="T40" fmla="*/ 32 w 1223"/>
                  <a:gd name="T41" fmla="*/ 549 h 1273"/>
                  <a:gd name="T42" fmla="*/ 611 w 1223"/>
                  <a:gd name="T43" fmla="*/ 645 h 1273"/>
                  <a:gd name="T44" fmla="*/ 32 w 1223"/>
                  <a:gd name="T45" fmla="*/ 488 h 1273"/>
                  <a:gd name="T46" fmla="*/ 32 w 1223"/>
                  <a:gd name="T47" fmla="*/ 251 h 1273"/>
                  <a:gd name="T48" fmla="*/ 611 w 1223"/>
                  <a:gd name="T49" fmla="*/ 379 h 1273"/>
                  <a:gd name="T50" fmla="*/ 1191 w 1223"/>
                  <a:gd name="T51" fmla="*/ 251 h 1273"/>
                  <a:gd name="T52" fmla="*/ 1191 w 1223"/>
                  <a:gd name="T53" fmla="*/ 488 h 1273"/>
                  <a:gd name="T54" fmla="*/ 611 w 1223"/>
                  <a:gd name="T55" fmla="*/ 645 h 1273"/>
                  <a:gd name="T56" fmla="*/ 611 w 1223"/>
                  <a:gd name="T57" fmla="*/ 1240 h 1273"/>
                  <a:gd name="T58" fmla="*/ 32 w 1223"/>
                  <a:gd name="T59" fmla="*/ 1083 h 1273"/>
                  <a:gd name="T60" fmla="*/ 32 w 1223"/>
                  <a:gd name="T61" fmla="*/ 847 h 1273"/>
                  <a:gd name="T62" fmla="*/ 611 w 1223"/>
                  <a:gd name="T63" fmla="*/ 975 h 1273"/>
                  <a:gd name="T64" fmla="*/ 1191 w 1223"/>
                  <a:gd name="T65" fmla="*/ 847 h 1273"/>
                  <a:gd name="T66" fmla="*/ 1191 w 1223"/>
                  <a:gd name="T67" fmla="*/ 1083 h 1273"/>
                  <a:gd name="T68" fmla="*/ 611 w 1223"/>
                  <a:gd name="T69" fmla="*/ 1241 h 1273"/>
                  <a:gd name="T70" fmla="*/ 611 w 1223"/>
                  <a:gd name="T71" fmla="*/ 124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23" h="1273">
                    <a:moveTo>
                      <a:pt x="611" y="0"/>
                    </a:moveTo>
                    <a:cubicBezTo>
                      <a:pt x="214" y="0"/>
                      <a:pt x="0" y="98"/>
                      <a:pt x="0" y="190"/>
                    </a:cubicBezTo>
                    <a:lnTo>
                      <a:pt x="0" y="1091"/>
                    </a:lnTo>
                    <a:cubicBezTo>
                      <a:pt x="0" y="1094"/>
                      <a:pt x="1" y="1097"/>
                      <a:pt x="2" y="1099"/>
                    </a:cubicBezTo>
                    <a:cubicBezTo>
                      <a:pt x="25" y="1186"/>
                      <a:pt x="237" y="1273"/>
                      <a:pt x="611" y="1273"/>
                    </a:cubicBezTo>
                    <a:cubicBezTo>
                      <a:pt x="1004" y="1273"/>
                      <a:pt x="1218" y="1177"/>
                      <a:pt x="1223" y="1086"/>
                    </a:cubicBezTo>
                    <a:cubicBezTo>
                      <a:pt x="1223" y="1086"/>
                      <a:pt x="1223" y="1086"/>
                      <a:pt x="1223" y="1085"/>
                    </a:cubicBezTo>
                    <a:lnTo>
                      <a:pt x="1223" y="190"/>
                    </a:lnTo>
                    <a:cubicBezTo>
                      <a:pt x="1223" y="98"/>
                      <a:pt x="1009" y="0"/>
                      <a:pt x="611" y="0"/>
                    </a:cubicBezTo>
                    <a:close/>
                    <a:moveTo>
                      <a:pt x="611" y="32"/>
                    </a:moveTo>
                    <a:cubicBezTo>
                      <a:pt x="953" y="32"/>
                      <a:pt x="1191" y="115"/>
                      <a:pt x="1191" y="190"/>
                    </a:cubicBezTo>
                    <a:cubicBezTo>
                      <a:pt x="1191" y="264"/>
                      <a:pt x="953" y="348"/>
                      <a:pt x="611" y="348"/>
                    </a:cubicBezTo>
                    <a:cubicBezTo>
                      <a:pt x="270" y="348"/>
                      <a:pt x="32" y="264"/>
                      <a:pt x="32" y="190"/>
                    </a:cubicBezTo>
                    <a:cubicBezTo>
                      <a:pt x="32" y="115"/>
                      <a:pt x="270" y="32"/>
                      <a:pt x="611" y="32"/>
                    </a:cubicBezTo>
                    <a:close/>
                    <a:moveTo>
                      <a:pt x="32" y="549"/>
                    </a:moveTo>
                    <a:cubicBezTo>
                      <a:pt x="105" y="618"/>
                      <a:pt x="304" y="677"/>
                      <a:pt x="611" y="677"/>
                    </a:cubicBezTo>
                    <a:cubicBezTo>
                      <a:pt x="919" y="677"/>
                      <a:pt x="1118" y="618"/>
                      <a:pt x="1191" y="549"/>
                    </a:cubicBezTo>
                    <a:lnTo>
                      <a:pt x="1191" y="785"/>
                    </a:lnTo>
                    <a:cubicBezTo>
                      <a:pt x="1191" y="860"/>
                      <a:pt x="953" y="943"/>
                      <a:pt x="611" y="943"/>
                    </a:cubicBezTo>
                    <a:cubicBezTo>
                      <a:pt x="270" y="943"/>
                      <a:pt x="32" y="860"/>
                      <a:pt x="32" y="785"/>
                    </a:cubicBezTo>
                    <a:lnTo>
                      <a:pt x="32" y="549"/>
                    </a:lnTo>
                    <a:close/>
                    <a:moveTo>
                      <a:pt x="611" y="645"/>
                    </a:moveTo>
                    <a:cubicBezTo>
                      <a:pt x="270" y="645"/>
                      <a:pt x="32" y="562"/>
                      <a:pt x="32" y="488"/>
                    </a:cubicBezTo>
                    <a:lnTo>
                      <a:pt x="32" y="251"/>
                    </a:lnTo>
                    <a:cubicBezTo>
                      <a:pt x="105" y="321"/>
                      <a:pt x="304" y="379"/>
                      <a:pt x="611" y="379"/>
                    </a:cubicBezTo>
                    <a:cubicBezTo>
                      <a:pt x="919" y="379"/>
                      <a:pt x="1118" y="320"/>
                      <a:pt x="1191" y="251"/>
                    </a:cubicBezTo>
                    <a:lnTo>
                      <a:pt x="1191" y="488"/>
                    </a:lnTo>
                    <a:cubicBezTo>
                      <a:pt x="1191" y="562"/>
                      <a:pt x="953" y="645"/>
                      <a:pt x="611" y="645"/>
                    </a:cubicBezTo>
                    <a:close/>
                    <a:moveTo>
                      <a:pt x="611" y="1240"/>
                    </a:moveTo>
                    <a:cubicBezTo>
                      <a:pt x="270" y="1240"/>
                      <a:pt x="32" y="1157"/>
                      <a:pt x="32" y="1083"/>
                    </a:cubicBezTo>
                    <a:lnTo>
                      <a:pt x="32" y="847"/>
                    </a:lnTo>
                    <a:cubicBezTo>
                      <a:pt x="105" y="916"/>
                      <a:pt x="304" y="975"/>
                      <a:pt x="611" y="975"/>
                    </a:cubicBezTo>
                    <a:cubicBezTo>
                      <a:pt x="919" y="975"/>
                      <a:pt x="1118" y="916"/>
                      <a:pt x="1191" y="847"/>
                    </a:cubicBezTo>
                    <a:lnTo>
                      <a:pt x="1191" y="1083"/>
                    </a:lnTo>
                    <a:cubicBezTo>
                      <a:pt x="1191" y="1158"/>
                      <a:pt x="953" y="1241"/>
                      <a:pt x="611" y="1241"/>
                    </a:cubicBezTo>
                    <a:lnTo>
                      <a:pt x="611" y="1240"/>
                    </a:ln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C72DA057-896F-41B8-9FCE-B39B28E831C2}"/>
                  </a:ext>
                </a:extLst>
              </p:cNvPr>
              <p:cNvSpPr/>
              <p:nvPr/>
            </p:nvSpPr>
            <p:spPr bwMode="auto">
              <a:xfrm>
                <a:off x="3817751" y="2995202"/>
                <a:ext cx="690681" cy="690681"/>
              </a:xfrm>
              <a:prstGeom prst="ellipse">
                <a:avLst/>
              </a:prstGeom>
              <a:solidFill>
                <a:srgbClr val="E6E6E6"/>
              </a:solidFill>
              <a:ln w="63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2353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Freeform 30">
                <a:extLst>
                  <a:ext uri="{FF2B5EF4-FFF2-40B4-BE49-F238E27FC236}">
                    <a16:creationId xmlns:a16="http://schemas.microsoft.com/office/drawing/2014/main" id="{80A7C23C-1FCA-493D-8C0F-DD6CD32130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0425" y="3140313"/>
                <a:ext cx="365332" cy="400460"/>
              </a:xfrm>
              <a:custGeom>
                <a:avLst/>
                <a:gdLst>
                  <a:gd name="T0" fmla="*/ 544 w 1088"/>
                  <a:gd name="T1" fmla="*/ 0 h 1216"/>
                  <a:gd name="T2" fmla="*/ 192 w 1088"/>
                  <a:gd name="T3" fmla="*/ 352 h 1216"/>
                  <a:gd name="T4" fmla="*/ 192 w 1088"/>
                  <a:gd name="T5" fmla="*/ 480 h 1216"/>
                  <a:gd name="T6" fmla="*/ 96 w 1088"/>
                  <a:gd name="T7" fmla="*/ 480 h 1216"/>
                  <a:gd name="T8" fmla="*/ 0 w 1088"/>
                  <a:gd name="T9" fmla="*/ 576 h 1216"/>
                  <a:gd name="T10" fmla="*/ 0 w 1088"/>
                  <a:gd name="T11" fmla="*/ 1120 h 1216"/>
                  <a:gd name="T12" fmla="*/ 96 w 1088"/>
                  <a:gd name="T13" fmla="*/ 1216 h 1216"/>
                  <a:gd name="T14" fmla="*/ 992 w 1088"/>
                  <a:gd name="T15" fmla="*/ 1216 h 1216"/>
                  <a:gd name="T16" fmla="*/ 1088 w 1088"/>
                  <a:gd name="T17" fmla="*/ 1120 h 1216"/>
                  <a:gd name="T18" fmla="*/ 1088 w 1088"/>
                  <a:gd name="T19" fmla="*/ 576 h 1216"/>
                  <a:gd name="T20" fmla="*/ 992 w 1088"/>
                  <a:gd name="T21" fmla="*/ 480 h 1216"/>
                  <a:gd name="T22" fmla="*/ 896 w 1088"/>
                  <a:gd name="T23" fmla="*/ 480 h 1216"/>
                  <a:gd name="T24" fmla="*/ 896 w 1088"/>
                  <a:gd name="T25" fmla="*/ 352 h 1216"/>
                  <a:gd name="T26" fmla="*/ 544 w 1088"/>
                  <a:gd name="T27" fmla="*/ 0 h 1216"/>
                  <a:gd name="T28" fmla="*/ 544 w 1088"/>
                  <a:gd name="T29" fmla="*/ 64 h 1216"/>
                  <a:gd name="T30" fmla="*/ 832 w 1088"/>
                  <a:gd name="T31" fmla="*/ 352 h 1216"/>
                  <a:gd name="T32" fmla="*/ 832 w 1088"/>
                  <a:gd name="T33" fmla="*/ 480 h 1216"/>
                  <a:gd name="T34" fmla="*/ 256 w 1088"/>
                  <a:gd name="T35" fmla="*/ 480 h 1216"/>
                  <a:gd name="T36" fmla="*/ 256 w 1088"/>
                  <a:gd name="T37" fmla="*/ 352 h 1216"/>
                  <a:gd name="T38" fmla="*/ 544 w 1088"/>
                  <a:gd name="T39" fmla="*/ 64 h 1216"/>
                  <a:gd name="T40" fmla="*/ 96 w 1088"/>
                  <a:gd name="T41" fmla="*/ 544 h 1216"/>
                  <a:gd name="T42" fmla="*/ 992 w 1088"/>
                  <a:gd name="T43" fmla="*/ 544 h 1216"/>
                  <a:gd name="T44" fmla="*/ 1024 w 1088"/>
                  <a:gd name="T45" fmla="*/ 576 h 1216"/>
                  <a:gd name="T46" fmla="*/ 1024 w 1088"/>
                  <a:gd name="T47" fmla="*/ 1120 h 1216"/>
                  <a:gd name="T48" fmla="*/ 992 w 1088"/>
                  <a:gd name="T49" fmla="*/ 1152 h 1216"/>
                  <a:gd name="T50" fmla="*/ 96 w 1088"/>
                  <a:gd name="T51" fmla="*/ 1152 h 1216"/>
                  <a:gd name="T52" fmla="*/ 64 w 1088"/>
                  <a:gd name="T53" fmla="*/ 1120 h 1216"/>
                  <a:gd name="T54" fmla="*/ 64 w 1088"/>
                  <a:gd name="T55" fmla="*/ 576 h 1216"/>
                  <a:gd name="T56" fmla="*/ 96 w 1088"/>
                  <a:gd name="T57" fmla="*/ 544 h 1216"/>
                  <a:gd name="T58" fmla="*/ 544 w 1088"/>
                  <a:gd name="T59" fmla="*/ 656 h 1216"/>
                  <a:gd name="T60" fmla="*/ 416 w 1088"/>
                  <a:gd name="T61" fmla="*/ 784 h 1216"/>
                  <a:gd name="T62" fmla="*/ 448 w 1088"/>
                  <a:gd name="T63" fmla="*/ 865 h 1216"/>
                  <a:gd name="T64" fmla="*/ 448 w 1088"/>
                  <a:gd name="T65" fmla="*/ 944 h 1216"/>
                  <a:gd name="T66" fmla="*/ 544 w 1088"/>
                  <a:gd name="T67" fmla="*/ 1040 h 1216"/>
                  <a:gd name="T68" fmla="*/ 640 w 1088"/>
                  <a:gd name="T69" fmla="*/ 944 h 1216"/>
                  <a:gd name="T70" fmla="*/ 640 w 1088"/>
                  <a:gd name="T71" fmla="*/ 865 h 1216"/>
                  <a:gd name="T72" fmla="*/ 672 w 1088"/>
                  <a:gd name="T73" fmla="*/ 784 h 1216"/>
                  <a:gd name="T74" fmla="*/ 544 w 1088"/>
                  <a:gd name="T75" fmla="*/ 656 h 1216"/>
                  <a:gd name="T76" fmla="*/ 544 w 1088"/>
                  <a:gd name="T77" fmla="*/ 720 h 1216"/>
                  <a:gd name="T78" fmla="*/ 608 w 1088"/>
                  <a:gd name="T79" fmla="*/ 784 h 1216"/>
                  <a:gd name="T80" fmla="*/ 587 w 1088"/>
                  <a:gd name="T81" fmla="*/ 832 h 1216"/>
                  <a:gd name="T82" fmla="*/ 576 w 1088"/>
                  <a:gd name="T83" fmla="*/ 856 h 1216"/>
                  <a:gd name="T84" fmla="*/ 576 w 1088"/>
                  <a:gd name="T85" fmla="*/ 944 h 1216"/>
                  <a:gd name="T86" fmla="*/ 544 w 1088"/>
                  <a:gd name="T87" fmla="*/ 976 h 1216"/>
                  <a:gd name="T88" fmla="*/ 512 w 1088"/>
                  <a:gd name="T89" fmla="*/ 944 h 1216"/>
                  <a:gd name="T90" fmla="*/ 512 w 1088"/>
                  <a:gd name="T91" fmla="*/ 856 h 1216"/>
                  <a:gd name="T92" fmla="*/ 502 w 1088"/>
                  <a:gd name="T93" fmla="*/ 832 h 1216"/>
                  <a:gd name="T94" fmla="*/ 480 w 1088"/>
                  <a:gd name="T95" fmla="*/ 784 h 1216"/>
                  <a:gd name="T96" fmla="*/ 544 w 1088"/>
                  <a:gd name="T97" fmla="*/ 72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8" h="1216">
                    <a:moveTo>
                      <a:pt x="544" y="0"/>
                    </a:moveTo>
                    <a:cubicBezTo>
                      <a:pt x="350" y="0"/>
                      <a:pt x="192" y="158"/>
                      <a:pt x="192" y="352"/>
                    </a:cubicBezTo>
                    <a:lnTo>
                      <a:pt x="192" y="480"/>
                    </a:lnTo>
                    <a:lnTo>
                      <a:pt x="96" y="480"/>
                    </a:lnTo>
                    <a:cubicBezTo>
                      <a:pt x="44" y="480"/>
                      <a:pt x="0" y="524"/>
                      <a:pt x="0" y="576"/>
                    </a:cubicBezTo>
                    <a:lnTo>
                      <a:pt x="0" y="1120"/>
                    </a:lnTo>
                    <a:cubicBezTo>
                      <a:pt x="0" y="1173"/>
                      <a:pt x="44" y="1216"/>
                      <a:pt x="96" y="1216"/>
                    </a:cubicBezTo>
                    <a:lnTo>
                      <a:pt x="992" y="1216"/>
                    </a:lnTo>
                    <a:cubicBezTo>
                      <a:pt x="1045" y="1216"/>
                      <a:pt x="1088" y="1173"/>
                      <a:pt x="1088" y="1120"/>
                    </a:cubicBezTo>
                    <a:lnTo>
                      <a:pt x="1088" y="576"/>
                    </a:lnTo>
                    <a:cubicBezTo>
                      <a:pt x="1088" y="524"/>
                      <a:pt x="1045" y="480"/>
                      <a:pt x="992" y="480"/>
                    </a:cubicBezTo>
                    <a:lnTo>
                      <a:pt x="896" y="480"/>
                    </a:lnTo>
                    <a:lnTo>
                      <a:pt x="896" y="352"/>
                    </a:lnTo>
                    <a:cubicBezTo>
                      <a:pt x="896" y="158"/>
                      <a:pt x="739" y="0"/>
                      <a:pt x="544" y="0"/>
                    </a:cubicBezTo>
                    <a:close/>
                    <a:moveTo>
                      <a:pt x="544" y="64"/>
                    </a:moveTo>
                    <a:cubicBezTo>
                      <a:pt x="705" y="64"/>
                      <a:pt x="832" y="192"/>
                      <a:pt x="832" y="352"/>
                    </a:cubicBezTo>
                    <a:lnTo>
                      <a:pt x="832" y="480"/>
                    </a:lnTo>
                    <a:lnTo>
                      <a:pt x="256" y="480"/>
                    </a:lnTo>
                    <a:lnTo>
                      <a:pt x="256" y="352"/>
                    </a:lnTo>
                    <a:cubicBezTo>
                      <a:pt x="256" y="192"/>
                      <a:pt x="384" y="64"/>
                      <a:pt x="544" y="64"/>
                    </a:cubicBezTo>
                    <a:close/>
                    <a:moveTo>
                      <a:pt x="96" y="544"/>
                    </a:moveTo>
                    <a:lnTo>
                      <a:pt x="992" y="544"/>
                    </a:lnTo>
                    <a:cubicBezTo>
                      <a:pt x="1011" y="544"/>
                      <a:pt x="1024" y="558"/>
                      <a:pt x="1024" y="576"/>
                    </a:cubicBezTo>
                    <a:lnTo>
                      <a:pt x="1024" y="1120"/>
                    </a:lnTo>
                    <a:cubicBezTo>
                      <a:pt x="1024" y="1139"/>
                      <a:pt x="1011" y="1152"/>
                      <a:pt x="992" y="1152"/>
                    </a:cubicBezTo>
                    <a:lnTo>
                      <a:pt x="96" y="1152"/>
                    </a:lnTo>
                    <a:cubicBezTo>
                      <a:pt x="78" y="1152"/>
                      <a:pt x="64" y="1139"/>
                      <a:pt x="64" y="1120"/>
                    </a:cubicBezTo>
                    <a:lnTo>
                      <a:pt x="64" y="576"/>
                    </a:lnTo>
                    <a:cubicBezTo>
                      <a:pt x="64" y="558"/>
                      <a:pt x="78" y="544"/>
                      <a:pt x="96" y="544"/>
                    </a:cubicBezTo>
                    <a:close/>
                    <a:moveTo>
                      <a:pt x="544" y="656"/>
                    </a:moveTo>
                    <a:cubicBezTo>
                      <a:pt x="474" y="656"/>
                      <a:pt x="416" y="714"/>
                      <a:pt x="416" y="784"/>
                    </a:cubicBezTo>
                    <a:cubicBezTo>
                      <a:pt x="416" y="816"/>
                      <a:pt x="430" y="843"/>
                      <a:pt x="448" y="865"/>
                    </a:cubicBezTo>
                    <a:lnTo>
                      <a:pt x="448" y="944"/>
                    </a:lnTo>
                    <a:cubicBezTo>
                      <a:pt x="448" y="997"/>
                      <a:pt x="492" y="1040"/>
                      <a:pt x="544" y="1040"/>
                    </a:cubicBezTo>
                    <a:cubicBezTo>
                      <a:pt x="597" y="1040"/>
                      <a:pt x="640" y="997"/>
                      <a:pt x="640" y="944"/>
                    </a:cubicBezTo>
                    <a:lnTo>
                      <a:pt x="640" y="865"/>
                    </a:lnTo>
                    <a:cubicBezTo>
                      <a:pt x="659" y="843"/>
                      <a:pt x="672" y="816"/>
                      <a:pt x="672" y="784"/>
                    </a:cubicBezTo>
                    <a:cubicBezTo>
                      <a:pt x="672" y="714"/>
                      <a:pt x="615" y="656"/>
                      <a:pt x="544" y="656"/>
                    </a:cubicBezTo>
                    <a:close/>
                    <a:moveTo>
                      <a:pt x="544" y="720"/>
                    </a:moveTo>
                    <a:cubicBezTo>
                      <a:pt x="580" y="720"/>
                      <a:pt x="608" y="749"/>
                      <a:pt x="608" y="784"/>
                    </a:cubicBezTo>
                    <a:cubicBezTo>
                      <a:pt x="608" y="804"/>
                      <a:pt x="600" y="820"/>
                      <a:pt x="587" y="832"/>
                    </a:cubicBezTo>
                    <a:cubicBezTo>
                      <a:pt x="580" y="838"/>
                      <a:pt x="576" y="847"/>
                      <a:pt x="576" y="856"/>
                    </a:cubicBezTo>
                    <a:lnTo>
                      <a:pt x="576" y="944"/>
                    </a:lnTo>
                    <a:cubicBezTo>
                      <a:pt x="576" y="963"/>
                      <a:pt x="563" y="976"/>
                      <a:pt x="544" y="976"/>
                    </a:cubicBezTo>
                    <a:cubicBezTo>
                      <a:pt x="526" y="976"/>
                      <a:pt x="512" y="963"/>
                      <a:pt x="512" y="944"/>
                    </a:cubicBezTo>
                    <a:lnTo>
                      <a:pt x="512" y="856"/>
                    </a:lnTo>
                    <a:cubicBezTo>
                      <a:pt x="513" y="847"/>
                      <a:pt x="509" y="838"/>
                      <a:pt x="502" y="832"/>
                    </a:cubicBezTo>
                    <a:cubicBezTo>
                      <a:pt x="489" y="820"/>
                      <a:pt x="480" y="804"/>
                      <a:pt x="480" y="784"/>
                    </a:cubicBezTo>
                    <a:cubicBezTo>
                      <a:pt x="480" y="749"/>
                      <a:pt x="509" y="720"/>
                      <a:pt x="544" y="720"/>
                    </a:cubicBez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52" name="Freeform: Shape 118">
              <a:extLst>
                <a:ext uri="{FF2B5EF4-FFF2-40B4-BE49-F238E27FC236}">
                  <a16:creationId xmlns:a16="http://schemas.microsoft.com/office/drawing/2014/main" id="{1C9A21BC-80A2-4F5F-8E0F-C8E3628CFE43}"/>
                </a:ext>
              </a:extLst>
            </p:cNvPr>
            <p:cNvSpPr/>
            <p:nvPr/>
          </p:nvSpPr>
          <p:spPr bwMode="auto">
            <a:xfrm flipH="1">
              <a:off x="3080839" y="1828467"/>
              <a:ext cx="1099968" cy="463878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noFill/>
            <a:ln w="9525" cap="flat" cmpd="sng" algn="ctr">
              <a:solidFill>
                <a:schemeClr val="accent3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C0A1568-BD83-408A-8754-A8DFACBD8D58}"/>
                </a:ext>
              </a:extLst>
            </p:cNvPr>
            <p:cNvSpPr/>
            <p:nvPr/>
          </p:nvSpPr>
          <p:spPr bwMode="auto">
            <a:xfrm>
              <a:off x="3015929" y="2191435"/>
              <a:ext cx="128902" cy="133811"/>
            </a:xfrm>
            <a:prstGeom prst="ellipse">
              <a:avLst/>
            </a:prstGeom>
            <a:solidFill>
              <a:schemeClr val="accent3"/>
            </a:solidFill>
            <a:ln w="19050" cap="flat" cmpd="sng" algn="ctr">
              <a:solidFill>
                <a:schemeClr val="bg2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103AE4C-9686-469D-8A3E-B6D1C1114760}"/>
                </a:ext>
              </a:extLst>
            </p:cNvPr>
            <p:cNvSpPr txBox="1"/>
            <p:nvPr/>
          </p:nvSpPr>
          <p:spPr>
            <a:xfrm>
              <a:off x="5314371" y="5328053"/>
              <a:ext cx="19158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Encrypt</a:t>
              </a:r>
            </a:p>
            <a:p>
              <a:pPr algn="ctr" defTabSz="932574">
                <a:defRPr/>
              </a:pPr>
              <a:r>
                <a:rPr lang="en-US" sz="1400" kern="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data in transit</a:t>
              </a:r>
              <a:endParaRPr lang="en-GB" sz="1400" kern="0" dirty="0">
                <a:solidFill>
                  <a:schemeClr val="accent4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55" name="Arc 154">
              <a:extLst>
                <a:ext uri="{FF2B5EF4-FFF2-40B4-BE49-F238E27FC236}">
                  <a16:creationId xmlns:a16="http://schemas.microsoft.com/office/drawing/2014/main" id="{E848693B-8058-466F-98B0-484F7F991A76}"/>
                </a:ext>
              </a:extLst>
            </p:cNvPr>
            <p:cNvSpPr/>
            <p:nvPr/>
          </p:nvSpPr>
          <p:spPr bwMode="auto">
            <a:xfrm>
              <a:off x="4926383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Arc 155">
              <a:extLst>
                <a:ext uri="{FF2B5EF4-FFF2-40B4-BE49-F238E27FC236}">
                  <a16:creationId xmlns:a16="http://schemas.microsoft.com/office/drawing/2014/main" id="{91EF4216-430C-43DD-92BC-A1862EC599A6}"/>
                </a:ext>
              </a:extLst>
            </p:cNvPr>
            <p:cNvSpPr/>
            <p:nvPr/>
          </p:nvSpPr>
          <p:spPr bwMode="auto">
            <a:xfrm>
              <a:off x="4926383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chemeClr val="accent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ECA85A8-3E52-4F8C-AF47-AD73A2BE3DB4}"/>
                </a:ext>
              </a:extLst>
            </p:cNvPr>
            <p:cNvSpPr/>
            <p:nvPr/>
          </p:nvSpPr>
          <p:spPr bwMode="auto">
            <a:xfrm>
              <a:off x="5002797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914017E-A074-4743-BE6B-E5772909E70E}"/>
                </a:ext>
              </a:extLst>
            </p:cNvPr>
            <p:cNvSpPr/>
            <p:nvPr/>
          </p:nvSpPr>
          <p:spPr bwMode="auto">
            <a:xfrm>
              <a:off x="5067086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A0D0A1A-69F5-43E2-BAD3-AB4902AFE2B7}"/>
                </a:ext>
              </a:extLst>
            </p:cNvPr>
            <p:cNvGrpSpPr/>
            <p:nvPr/>
          </p:nvGrpSpPr>
          <p:grpSpPr>
            <a:xfrm>
              <a:off x="5358017" y="3031183"/>
              <a:ext cx="1699636" cy="1015667"/>
              <a:chOff x="5157855" y="2892357"/>
              <a:chExt cx="1864448" cy="1073286"/>
            </a:xfrm>
          </p:grpSpPr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5566A4A9-A6FF-4EA8-A46B-F1802D43D611}"/>
                  </a:ext>
                </a:extLst>
              </p:cNvPr>
              <p:cNvGrpSpPr/>
              <p:nvPr/>
            </p:nvGrpSpPr>
            <p:grpSpPr>
              <a:xfrm>
                <a:off x="5157855" y="2892357"/>
                <a:ext cx="390241" cy="1073286"/>
                <a:chOff x="3499488" y="1707597"/>
                <a:chExt cx="573995" cy="1578666"/>
              </a:xfrm>
              <a:solidFill>
                <a:srgbClr val="353535"/>
              </a:solidFill>
            </p:grpSpPr>
            <p:sp>
              <p:nvSpPr>
                <p:cNvPr id="192" name="Freeform 87">
                  <a:extLst>
                    <a:ext uri="{FF2B5EF4-FFF2-40B4-BE49-F238E27FC236}">
                      <a16:creationId xmlns:a16="http://schemas.microsoft.com/office/drawing/2014/main" id="{CA70967D-9E50-4A7D-A32F-A1281F4162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1707597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3" name="Freeform 87">
                  <a:extLst>
                    <a:ext uri="{FF2B5EF4-FFF2-40B4-BE49-F238E27FC236}">
                      <a16:creationId xmlns:a16="http://schemas.microsoft.com/office/drawing/2014/main" id="{1C9BBB15-4FF3-4F06-B22D-D640E4ED14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1707597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4" name="Freeform 87">
                  <a:extLst>
                    <a:ext uri="{FF2B5EF4-FFF2-40B4-BE49-F238E27FC236}">
                      <a16:creationId xmlns:a16="http://schemas.microsoft.com/office/drawing/2014/main" id="{9CECEAF7-EC02-4886-BD87-4BFFB609ED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115246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5" name="Freeform 87">
                  <a:extLst>
                    <a:ext uri="{FF2B5EF4-FFF2-40B4-BE49-F238E27FC236}">
                      <a16:creationId xmlns:a16="http://schemas.microsoft.com/office/drawing/2014/main" id="{B4D5A075-299C-4413-A964-CF1660304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115246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6" name="Freeform 87">
                  <a:extLst>
                    <a:ext uri="{FF2B5EF4-FFF2-40B4-BE49-F238E27FC236}">
                      <a16:creationId xmlns:a16="http://schemas.microsoft.com/office/drawing/2014/main" id="{4F5CFBD4-2316-4D2A-93EA-0110B4FDD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516000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7" name="Freeform 87">
                  <a:extLst>
                    <a:ext uri="{FF2B5EF4-FFF2-40B4-BE49-F238E27FC236}">
                      <a16:creationId xmlns:a16="http://schemas.microsoft.com/office/drawing/2014/main" id="{75B0FAF1-067A-4D0D-A280-A0811FE017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516000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8" name="Freeform 87">
                  <a:extLst>
                    <a:ext uri="{FF2B5EF4-FFF2-40B4-BE49-F238E27FC236}">
                      <a16:creationId xmlns:a16="http://schemas.microsoft.com/office/drawing/2014/main" id="{D96CC521-4CE6-4ED9-98C8-625DE79C9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99488" y="2923649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99" name="Freeform 87">
                  <a:extLst>
                    <a:ext uri="{FF2B5EF4-FFF2-40B4-BE49-F238E27FC236}">
                      <a16:creationId xmlns:a16="http://schemas.microsoft.com/office/drawing/2014/main" id="{9A9C7135-FDB0-4CF3-B762-2F4CBE257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5869" y="2923649"/>
                  <a:ext cx="247614" cy="362614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4D20FE6B-3BDA-40D1-B882-A0F5C33BEE9F}"/>
                  </a:ext>
                </a:extLst>
              </p:cNvPr>
              <p:cNvGrpSpPr/>
              <p:nvPr/>
            </p:nvGrpSpPr>
            <p:grpSpPr>
              <a:xfrm>
                <a:off x="6409007" y="2892357"/>
                <a:ext cx="613296" cy="1073286"/>
                <a:chOff x="6690002" y="995595"/>
                <a:chExt cx="1206124" cy="2110750"/>
              </a:xfrm>
              <a:solidFill>
                <a:srgbClr val="353535"/>
              </a:solidFill>
            </p:grpSpPr>
            <p:sp>
              <p:nvSpPr>
                <p:cNvPr id="179" name="Freeform 87">
                  <a:extLst>
                    <a:ext uri="{FF2B5EF4-FFF2-40B4-BE49-F238E27FC236}">
                      <a16:creationId xmlns:a16="http://schemas.microsoft.com/office/drawing/2014/main" id="{1A18BFD8-AE3B-4324-9F80-6B23AA19D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995595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0" name="Freeform 87">
                  <a:extLst>
                    <a:ext uri="{FF2B5EF4-FFF2-40B4-BE49-F238E27FC236}">
                      <a16:creationId xmlns:a16="http://schemas.microsoft.com/office/drawing/2014/main" id="{B60BF85D-34FA-4E69-9627-69738DEED1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1540641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1" name="Freeform 87">
                  <a:extLst>
                    <a:ext uri="{FF2B5EF4-FFF2-40B4-BE49-F238E27FC236}">
                      <a16:creationId xmlns:a16="http://schemas.microsoft.com/office/drawing/2014/main" id="{A7AB0203-2656-4E01-B3EB-D282AE5D53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2076467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2" name="Freeform 87">
                  <a:extLst>
                    <a:ext uri="{FF2B5EF4-FFF2-40B4-BE49-F238E27FC236}">
                      <a16:creationId xmlns:a16="http://schemas.microsoft.com/office/drawing/2014/main" id="{24C80FB0-34C6-4C33-B3D7-0B2F5716DB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0002" y="2621513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50E79CAA-B3CF-4BA0-A34D-8DF771F377FD}"/>
                    </a:ext>
                  </a:extLst>
                </p:cNvPr>
                <p:cNvGrpSpPr/>
                <p:nvPr/>
              </p:nvGrpSpPr>
              <p:grpSpPr>
                <a:xfrm>
                  <a:off x="7126389" y="995595"/>
                  <a:ext cx="331071" cy="2110750"/>
                  <a:chOff x="7126389" y="995595"/>
                  <a:chExt cx="331071" cy="2110750"/>
                </a:xfrm>
                <a:grpFill/>
              </p:grpSpPr>
              <p:sp>
                <p:nvSpPr>
                  <p:cNvPr id="188" name="Freeform 87">
                    <a:extLst>
                      <a:ext uri="{FF2B5EF4-FFF2-40B4-BE49-F238E27FC236}">
                        <a16:creationId xmlns:a16="http://schemas.microsoft.com/office/drawing/2014/main" id="{41A9884E-046A-4F54-B5EA-F6377BAF1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995595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89" name="Freeform 87">
                    <a:extLst>
                      <a:ext uri="{FF2B5EF4-FFF2-40B4-BE49-F238E27FC236}">
                        <a16:creationId xmlns:a16="http://schemas.microsoft.com/office/drawing/2014/main" id="{33E394CB-4FAA-4091-A816-213C137EE8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1540641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0" name="Freeform 87">
                    <a:extLst>
                      <a:ext uri="{FF2B5EF4-FFF2-40B4-BE49-F238E27FC236}">
                        <a16:creationId xmlns:a16="http://schemas.microsoft.com/office/drawing/2014/main" id="{46A3C99F-AD5E-4012-AEB1-BA5DDB24F2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2076467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91" name="Freeform 87">
                    <a:extLst>
                      <a:ext uri="{FF2B5EF4-FFF2-40B4-BE49-F238E27FC236}">
                        <a16:creationId xmlns:a16="http://schemas.microsoft.com/office/drawing/2014/main" id="{B8E5AAEF-1C7C-477F-8D37-5C9B79A5B1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126389" y="2621513"/>
                    <a:ext cx="331071" cy="484832"/>
                  </a:xfrm>
                  <a:custGeom>
                    <a:avLst/>
                    <a:gdLst>
                      <a:gd name="connsiteX0" fmla="*/ 122238 w 2276475"/>
                      <a:gd name="connsiteY0" fmla="*/ 2868613 h 3333750"/>
                      <a:gd name="connsiteX1" fmla="*/ 122238 w 2276475"/>
                      <a:gd name="connsiteY1" fmla="*/ 3185748 h 3333750"/>
                      <a:gd name="connsiteX2" fmla="*/ 128322 w 2276475"/>
                      <a:gd name="connsiteY2" fmla="*/ 3213101 h 3333750"/>
                      <a:gd name="connsiteX3" fmla="*/ 2148154 w 2276475"/>
                      <a:gd name="connsiteY3" fmla="*/ 3213101 h 3333750"/>
                      <a:gd name="connsiteX4" fmla="*/ 2154238 w 2276475"/>
                      <a:gd name="connsiteY4" fmla="*/ 3185748 h 3333750"/>
                      <a:gd name="connsiteX5" fmla="*/ 2154238 w 2276475"/>
                      <a:gd name="connsiteY5" fmla="*/ 2868613 h 3333750"/>
                      <a:gd name="connsiteX6" fmla="*/ 2019847 w 2276475"/>
                      <a:gd name="connsiteY6" fmla="*/ 2868613 h 3333750"/>
                      <a:gd name="connsiteX7" fmla="*/ 126626 w 2276475"/>
                      <a:gd name="connsiteY7" fmla="*/ 2868613 h 3333750"/>
                      <a:gd name="connsiteX8" fmla="*/ 399008 w 2276475"/>
                      <a:gd name="connsiteY8" fmla="*/ 2470150 h 3333750"/>
                      <a:gd name="connsiteX9" fmla="*/ 1342482 w 2276475"/>
                      <a:gd name="connsiteY9" fmla="*/ 2470150 h 3333750"/>
                      <a:gd name="connsiteX10" fmla="*/ 1403351 w 2276475"/>
                      <a:gd name="connsiteY10" fmla="*/ 2531269 h 3333750"/>
                      <a:gd name="connsiteX11" fmla="*/ 1342482 w 2276475"/>
                      <a:gd name="connsiteY11" fmla="*/ 2592388 h 3333750"/>
                      <a:gd name="connsiteX12" fmla="*/ 399008 w 2276475"/>
                      <a:gd name="connsiteY12" fmla="*/ 2592388 h 3333750"/>
                      <a:gd name="connsiteX13" fmla="*/ 338138 w 2276475"/>
                      <a:gd name="connsiteY13" fmla="*/ 2531269 h 3333750"/>
                      <a:gd name="connsiteX14" fmla="*/ 399008 w 2276475"/>
                      <a:gd name="connsiteY14" fmla="*/ 2470150 h 3333750"/>
                      <a:gd name="connsiteX15" fmla="*/ 1677078 w 2276475"/>
                      <a:gd name="connsiteY15" fmla="*/ 2373313 h 3333750"/>
                      <a:gd name="connsiteX16" fmla="*/ 1600621 w 2276475"/>
                      <a:gd name="connsiteY16" fmla="*/ 2403641 h 3333750"/>
                      <a:gd name="connsiteX17" fmla="*/ 1570038 w 2276475"/>
                      <a:gd name="connsiteY17" fmla="*/ 2473397 h 3333750"/>
                      <a:gd name="connsiteX18" fmla="*/ 1600621 w 2276475"/>
                      <a:gd name="connsiteY18" fmla="*/ 2546185 h 3333750"/>
                      <a:gd name="connsiteX19" fmla="*/ 1674020 w 2276475"/>
                      <a:gd name="connsiteY19" fmla="*/ 2576513 h 3333750"/>
                      <a:gd name="connsiteX20" fmla="*/ 1747418 w 2276475"/>
                      <a:gd name="connsiteY20" fmla="*/ 2546185 h 3333750"/>
                      <a:gd name="connsiteX21" fmla="*/ 1778001 w 2276475"/>
                      <a:gd name="connsiteY21" fmla="*/ 2473397 h 3333750"/>
                      <a:gd name="connsiteX22" fmla="*/ 1677078 w 2276475"/>
                      <a:gd name="connsiteY22" fmla="*/ 2373313 h 3333750"/>
                      <a:gd name="connsiteX23" fmla="*/ 1676272 w 2276475"/>
                      <a:gd name="connsiteY23" fmla="*/ 2252663 h 3333750"/>
                      <a:gd name="connsiteX24" fmla="*/ 1898650 w 2276475"/>
                      <a:gd name="connsiteY24" fmla="*/ 2474190 h 3333750"/>
                      <a:gd name="connsiteX25" fmla="*/ 1834678 w 2276475"/>
                      <a:gd name="connsiteY25" fmla="*/ 2631990 h 3333750"/>
                      <a:gd name="connsiteX26" fmla="*/ 1673225 w 2276475"/>
                      <a:gd name="connsiteY26" fmla="*/ 2698751 h 3333750"/>
                      <a:gd name="connsiteX27" fmla="*/ 1514818 w 2276475"/>
                      <a:gd name="connsiteY27" fmla="*/ 2631990 h 3333750"/>
                      <a:gd name="connsiteX28" fmla="*/ 1447800 w 2276475"/>
                      <a:gd name="connsiteY28" fmla="*/ 2474190 h 3333750"/>
                      <a:gd name="connsiteX29" fmla="*/ 1514818 w 2276475"/>
                      <a:gd name="connsiteY29" fmla="*/ 2316390 h 3333750"/>
                      <a:gd name="connsiteX30" fmla="*/ 1676272 w 2276475"/>
                      <a:gd name="connsiteY30" fmla="*/ 2252663 h 3333750"/>
                      <a:gd name="connsiteX31" fmla="*/ 122238 w 2276475"/>
                      <a:gd name="connsiteY31" fmla="*/ 2193925 h 3333750"/>
                      <a:gd name="connsiteX32" fmla="*/ 122238 w 2276475"/>
                      <a:gd name="connsiteY32" fmla="*/ 2203756 h 3333750"/>
                      <a:gd name="connsiteX33" fmla="*/ 122238 w 2276475"/>
                      <a:gd name="connsiteY33" fmla="*/ 2374283 h 3333750"/>
                      <a:gd name="connsiteX34" fmla="*/ 122238 w 2276475"/>
                      <a:gd name="connsiteY34" fmla="*/ 2574870 h 3333750"/>
                      <a:gd name="connsiteX35" fmla="*/ 122238 w 2276475"/>
                      <a:gd name="connsiteY35" fmla="*/ 2747963 h 3333750"/>
                      <a:gd name="connsiteX36" fmla="*/ 256628 w 2276475"/>
                      <a:gd name="connsiteY36" fmla="*/ 2747963 h 3333750"/>
                      <a:gd name="connsiteX37" fmla="*/ 2149850 w 2276475"/>
                      <a:gd name="connsiteY37" fmla="*/ 2747963 h 3333750"/>
                      <a:gd name="connsiteX38" fmla="*/ 2154238 w 2276475"/>
                      <a:gd name="connsiteY38" fmla="*/ 2747963 h 3333750"/>
                      <a:gd name="connsiteX39" fmla="*/ 2154238 w 2276475"/>
                      <a:gd name="connsiteY39" fmla="*/ 2193925 h 3333750"/>
                      <a:gd name="connsiteX40" fmla="*/ 2019847 w 2276475"/>
                      <a:gd name="connsiteY40" fmla="*/ 2193925 h 3333750"/>
                      <a:gd name="connsiteX41" fmla="*/ 126626 w 2276475"/>
                      <a:gd name="connsiteY41" fmla="*/ 2193925 h 3333750"/>
                      <a:gd name="connsiteX42" fmla="*/ 399008 w 2276475"/>
                      <a:gd name="connsiteY42" fmla="*/ 1808163 h 3333750"/>
                      <a:gd name="connsiteX43" fmla="*/ 1342482 w 2276475"/>
                      <a:gd name="connsiteY43" fmla="*/ 1808163 h 3333750"/>
                      <a:gd name="connsiteX44" fmla="*/ 1403351 w 2276475"/>
                      <a:gd name="connsiteY44" fmla="*/ 1869282 h 3333750"/>
                      <a:gd name="connsiteX45" fmla="*/ 1342482 w 2276475"/>
                      <a:gd name="connsiteY45" fmla="*/ 1930401 h 3333750"/>
                      <a:gd name="connsiteX46" fmla="*/ 399008 w 2276475"/>
                      <a:gd name="connsiteY46" fmla="*/ 1930401 h 3333750"/>
                      <a:gd name="connsiteX47" fmla="*/ 338138 w 2276475"/>
                      <a:gd name="connsiteY47" fmla="*/ 1869282 h 3333750"/>
                      <a:gd name="connsiteX48" fmla="*/ 399008 w 2276475"/>
                      <a:gd name="connsiteY48" fmla="*/ 1808163 h 3333750"/>
                      <a:gd name="connsiteX49" fmla="*/ 1674020 w 2276475"/>
                      <a:gd name="connsiteY49" fmla="*/ 1692275 h 3333750"/>
                      <a:gd name="connsiteX50" fmla="*/ 1570038 w 2276475"/>
                      <a:gd name="connsiteY50" fmla="*/ 1793141 h 3333750"/>
                      <a:gd name="connsiteX51" fmla="*/ 1674020 w 2276475"/>
                      <a:gd name="connsiteY51" fmla="*/ 1897063 h 3333750"/>
                      <a:gd name="connsiteX52" fmla="*/ 1778001 w 2276475"/>
                      <a:gd name="connsiteY52" fmla="*/ 1796197 h 3333750"/>
                      <a:gd name="connsiteX53" fmla="*/ 1747418 w 2276475"/>
                      <a:gd name="connsiteY53" fmla="*/ 1722840 h 3333750"/>
                      <a:gd name="connsiteX54" fmla="*/ 1674020 w 2276475"/>
                      <a:gd name="connsiteY54" fmla="*/ 1692275 h 3333750"/>
                      <a:gd name="connsiteX55" fmla="*/ 1673225 w 2276475"/>
                      <a:gd name="connsiteY55" fmla="*/ 1571625 h 3333750"/>
                      <a:gd name="connsiteX56" fmla="*/ 1834678 w 2276475"/>
                      <a:gd name="connsiteY56" fmla="*/ 1638387 h 3333750"/>
                      <a:gd name="connsiteX57" fmla="*/ 1898650 w 2276475"/>
                      <a:gd name="connsiteY57" fmla="*/ 1796186 h 3333750"/>
                      <a:gd name="connsiteX58" fmla="*/ 1673225 w 2276475"/>
                      <a:gd name="connsiteY58" fmla="*/ 2017713 h 3333750"/>
                      <a:gd name="connsiteX59" fmla="*/ 1447800 w 2276475"/>
                      <a:gd name="connsiteY59" fmla="*/ 1796186 h 3333750"/>
                      <a:gd name="connsiteX60" fmla="*/ 1673225 w 2276475"/>
                      <a:gd name="connsiteY60" fmla="*/ 1571625 h 3333750"/>
                      <a:gd name="connsiteX61" fmla="*/ 122238 w 2276475"/>
                      <a:gd name="connsiteY61" fmla="*/ 1519238 h 3333750"/>
                      <a:gd name="connsiteX62" fmla="*/ 122238 w 2276475"/>
                      <a:gd name="connsiteY62" fmla="*/ 1970070 h 3333750"/>
                      <a:gd name="connsiteX63" fmla="*/ 122238 w 2276475"/>
                      <a:gd name="connsiteY63" fmla="*/ 2073275 h 3333750"/>
                      <a:gd name="connsiteX64" fmla="*/ 256628 w 2276475"/>
                      <a:gd name="connsiteY64" fmla="*/ 2073275 h 3333750"/>
                      <a:gd name="connsiteX65" fmla="*/ 2149850 w 2276475"/>
                      <a:gd name="connsiteY65" fmla="*/ 2073275 h 3333750"/>
                      <a:gd name="connsiteX66" fmla="*/ 2154238 w 2276475"/>
                      <a:gd name="connsiteY66" fmla="*/ 2073275 h 3333750"/>
                      <a:gd name="connsiteX67" fmla="*/ 2154238 w 2276475"/>
                      <a:gd name="connsiteY67" fmla="*/ 1833306 h 3333750"/>
                      <a:gd name="connsiteX68" fmla="*/ 2154238 w 2276475"/>
                      <a:gd name="connsiteY68" fmla="*/ 1541561 h 3333750"/>
                      <a:gd name="connsiteX69" fmla="*/ 2154238 w 2276475"/>
                      <a:gd name="connsiteY69" fmla="*/ 1519238 h 3333750"/>
                      <a:gd name="connsiteX70" fmla="*/ 2019847 w 2276475"/>
                      <a:gd name="connsiteY70" fmla="*/ 1519238 h 3333750"/>
                      <a:gd name="connsiteX71" fmla="*/ 126626 w 2276475"/>
                      <a:gd name="connsiteY71" fmla="*/ 1519238 h 3333750"/>
                      <a:gd name="connsiteX72" fmla="*/ 399000 w 2276475"/>
                      <a:gd name="connsiteY72" fmla="*/ 1143000 h 3333750"/>
                      <a:gd name="connsiteX73" fmla="*/ 1339314 w 2276475"/>
                      <a:gd name="connsiteY73" fmla="*/ 1143000 h 3333750"/>
                      <a:gd name="connsiteX74" fmla="*/ 1400176 w 2276475"/>
                      <a:gd name="connsiteY74" fmla="*/ 1203325 h 3333750"/>
                      <a:gd name="connsiteX75" fmla="*/ 1339314 w 2276475"/>
                      <a:gd name="connsiteY75" fmla="*/ 1263650 h 3333750"/>
                      <a:gd name="connsiteX76" fmla="*/ 399000 w 2276475"/>
                      <a:gd name="connsiteY76" fmla="*/ 1263650 h 3333750"/>
                      <a:gd name="connsiteX77" fmla="*/ 338138 w 2276475"/>
                      <a:gd name="connsiteY77" fmla="*/ 1203325 h 3333750"/>
                      <a:gd name="connsiteX78" fmla="*/ 399000 w 2276475"/>
                      <a:gd name="connsiteY78" fmla="*/ 1143000 h 3333750"/>
                      <a:gd name="connsiteX79" fmla="*/ 1674020 w 2276475"/>
                      <a:gd name="connsiteY79" fmla="*/ 1012825 h 3333750"/>
                      <a:gd name="connsiteX80" fmla="*/ 1603679 w 2276475"/>
                      <a:gd name="connsiteY80" fmla="*/ 1043153 h 3333750"/>
                      <a:gd name="connsiteX81" fmla="*/ 1570038 w 2276475"/>
                      <a:gd name="connsiteY81" fmla="*/ 1115942 h 3333750"/>
                      <a:gd name="connsiteX82" fmla="*/ 1674020 w 2276475"/>
                      <a:gd name="connsiteY82" fmla="*/ 1216025 h 3333750"/>
                      <a:gd name="connsiteX83" fmla="*/ 1778001 w 2276475"/>
                      <a:gd name="connsiteY83" fmla="*/ 1115942 h 3333750"/>
                      <a:gd name="connsiteX84" fmla="*/ 1747418 w 2276475"/>
                      <a:gd name="connsiteY84" fmla="*/ 1043153 h 3333750"/>
                      <a:gd name="connsiteX85" fmla="*/ 1674020 w 2276475"/>
                      <a:gd name="connsiteY85" fmla="*/ 1012825 h 3333750"/>
                      <a:gd name="connsiteX86" fmla="*/ 1673225 w 2276475"/>
                      <a:gd name="connsiteY86" fmla="*/ 890588 h 3333750"/>
                      <a:gd name="connsiteX87" fmla="*/ 1676272 w 2276475"/>
                      <a:gd name="connsiteY87" fmla="*/ 890588 h 3333750"/>
                      <a:gd name="connsiteX88" fmla="*/ 1831632 w 2276475"/>
                      <a:gd name="connsiteY88" fmla="*/ 957350 h 3333750"/>
                      <a:gd name="connsiteX89" fmla="*/ 1898650 w 2276475"/>
                      <a:gd name="connsiteY89" fmla="*/ 1115149 h 3333750"/>
                      <a:gd name="connsiteX90" fmla="*/ 1673225 w 2276475"/>
                      <a:gd name="connsiteY90" fmla="*/ 1336676 h 3333750"/>
                      <a:gd name="connsiteX91" fmla="*/ 1447800 w 2276475"/>
                      <a:gd name="connsiteY91" fmla="*/ 1115149 h 3333750"/>
                      <a:gd name="connsiteX92" fmla="*/ 1514818 w 2276475"/>
                      <a:gd name="connsiteY92" fmla="*/ 954315 h 3333750"/>
                      <a:gd name="connsiteX93" fmla="*/ 1673225 w 2276475"/>
                      <a:gd name="connsiteY93" fmla="*/ 890588 h 3333750"/>
                      <a:gd name="connsiteX94" fmla="*/ 122238 w 2276475"/>
                      <a:gd name="connsiteY94" fmla="*/ 844550 h 3333750"/>
                      <a:gd name="connsiteX95" fmla="*/ 122238 w 2276475"/>
                      <a:gd name="connsiteY95" fmla="*/ 1398588 h 3333750"/>
                      <a:gd name="connsiteX96" fmla="*/ 256628 w 2276475"/>
                      <a:gd name="connsiteY96" fmla="*/ 1398588 h 3333750"/>
                      <a:gd name="connsiteX97" fmla="*/ 2149850 w 2276475"/>
                      <a:gd name="connsiteY97" fmla="*/ 1398588 h 3333750"/>
                      <a:gd name="connsiteX98" fmla="*/ 2154238 w 2276475"/>
                      <a:gd name="connsiteY98" fmla="*/ 1398588 h 3333750"/>
                      <a:gd name="connsiteX99" fmla="*/ 2154238 w 2276475"/>
                      <a:gd name="connsiteY99" fmla="*/ 1341995 h 3333750"/>
                      <a:gd name="connsiteX100" fmla="*/ 2154238 w 2276475"/>
                      <a:gd name="connsiteY100" fmla="*/ 1128212 h 3333750"/>
                      <a:gd name="connsiteX101" fmla="*/ 2154238 w 2276475"/>
                      <a:gd name="connsiteY101" fmla="*/ 844550 h 3333750"/>
                      <a:gd name="connsiteX102" fmla="*/ 2019847 w 2276475"/>
                      <a:gd name="connsiteY102" fmla="*/ 844550 h 3333750"/>
                      <a:gd name="connsiteX103" fmla="*/ 126626 w 2276475"/>
                      <a:gd name="connsiteY103" fmla="*/ 844550 h 3333750"/>
                      <a:gd name="connsiteX104" fmla="*/ 395840 w 2276475"/>
                      <a:gd name="connsiteY104" fmla="*/ 471488 h 3333750"/>
                      <a:gd name="connsiteX105" fmla="*/ 1342474 w 2276475"/>
                      <a:gd name="connsiteY105" fmla="*/ 471488 h 3333750"/>
                      <a:gd name="connsiteX106" fmla="*/ 1403351 w 2276475"/>
                      <a:gd name="connsiteY106" fmla="*/ 531813 h 3333750"/>
                      <a:gd name="connsiteX107" fmla="*/ 1342474 w 2276475"/>
                      <a:gd name="connsiteY107" fmla="*/ 592138 h 3333750"/>
                      <a:gd name="connsiteX108" fmla="*/ 395840 w 2276475"/>
                      <a:gd name="connsiteY108" fmla="*/ 592138 h 3333750"/>
                      <a:gd name="connsiteX109" fmla="*/ 334963 w 2276475"/>
                      <a:gd name="connsiteY109" fmla="*/ 531813 h 3333750"/>
                      <a:gd name="connsiteX110" fmla="*/ 395840 w 2276475"/>
                      <a:gd name="connsiteY110" fmla="*/ 471488 h 3333750"/>
                      <a:gd name="connsiteX111" fmla="*/ 1677078 w 2276475"/>
                      <a:gd name="connsiteY111" fmla="*/ 331788 h 3333750"/>
                      <a:gd name="connsiteX112" fmla="*/ 1570038 w 2276475"/>
                      <a:gd name="connsiteY112" fmla="*/ 431872 h 3333750"/>
                      <a:gd name="connsiteX113" fmla="*/ 1600621 w 2276475"/>
                      <a:gd name="connsiteY113" fmla="*/ 504660 h 3333750"/>
                      <a:gd name="connsiteX114" fmla="*/ 1674020 w 2276475"/>
                      <a:gd name="connsiteY114" fmla="*/ 534988 h 3333750"/>
                      <a:gd name="connsiteX115" fmla="*/ 1747418 w 2276475"/>
                      <a:gd name="connsiteY115" fmla="*/ 504660 h 3333750"/>
                      <a:gd name="connsiteX116" fmla="*/ 1778001 w 2276475"/>
                      <a:gd name="connsiteY116" fmla="*/ 434905 h 3333750"/>
                      <a:gd name="connsiteX117" fmla="*/ 1677078 w 2276475"/>
                      <a:gd name="connsiteY117" fmla="*/ 331788 h 3333750"/>
                      <a:gd name="connsiteX118" fmla="*/ 1676272 w 2276475"/>
                      <a:gd name="connsiteY118" fmla="*/ 209550 h 3333750"/>
                      <a:gd name="connsiteX119" fmla="*/ 1898650 w 2276475"/>
                      <a:gd name="connsiteY119" fmla="*/ 434910 h 3333750"/>
                      <a:gd name="connsiteX120" fmla="*/ 1831632 w 2276475"/>
                      <a:gd name="connsiteY120" fmla="*/ 593272 h 3333750"/>
                      <a:gd name="connsiteX121" fmla="*/ 1673225 w 2276475"/>
                      <a:gd name="connsiteY121" fmla="*/ 657225 h 3333750"/>
                      <a:gd name="connsiteX122" fmla="*/ 1670179 w 2276475"/>
                      <a:gd name="connsiteY122" fmla="*/ 657225 h 3333750"/>
                      <a:gd name="connsiteX123" fmla="*/ 1514818 w 2276475"/>
                      <a:gd name="connsiteY123" fmla="*/ 590226 h 3333750"/>
                      <a:gd name="connsiteX124" fmla="*/ 1447800 w 2276475"/>
                      <a:gd name="connsiteY124" fmla="*/ 431865 h 3333750"/>
                      <a:gd name="connsiteX125" fmla="*/ 1676272 w 2276475"/>
                      <a:gd name="connsiteY125" fmla="*/ 209550 h 3333750"/>
                      <a:gd name="connsiteX126" fmla="*/ 128322 w 2276475"/>
                      <a:gd name="connsiteY126" fmla="*/ 122238 h 3333750"/>
                      <a:gd name="connsiteX127" fmla="*/ 122238 w 2276475"/>
                      <a:gd name="connsiteY127" fmla="*/ 155669 h 3333750"/>
                      <a:gd name="connsiteX128" fmla="*/ 122238 w 2276475"/>
                      <a:gd name="connsiteY128" fmla="*/ 723900 h 3333750"/>
                      <a:gd name="connsiteX129" fmla="*/ 256628 w 2276475"/>
                      <a:gd name="connsiteY129" fmla="*/ 723900 h 3333750"/>
                      <a:gd name="connsiteX130" fmla="*/ 2149850 w 2276475"/>
                      <a:gd name="connsiteY130" fmla="*/ 723900 h 3333750"/>
                      <a:gd name="connsiteX131" fmla="*/ 2154238 w 2276475"/>
                      <a:gd name="connsiteY131" fmla="*/ 723900 h 3333750"/>
                      <a:gd name="connsiteX132" fmla="*/ 2154238 w 2276475"/>
                      <a:gd name="connsiteY132" fmla="*/ 152630 h 3333750"/>
                      <a:gd name="connsiteX133" fmla="*/ 2148154 w 2276475"/>
                      <a:gd name="connsiteY133" fmla="*/ 122238 h 3333750"/>
                      <a:gd name="connsiteX134" fmla="*/ 128322 w 2276475"/>
                      <a:gd name="connsiteY134" fmla="*/ 122238 h 3333750"/>
                      <a:gd name="connsiteX135" fmla="*/ 106520 w 2276475"/>
                      <a:gd name="connsiteY135" fmla="*/ 0 h 3333750"/>
                      <a:gd name="connsiteX136" fmla="*/ 2169956 w 2276475"/>
                      <a:gd name="connsiteY136" fmla="*/ 0 h 3333750"/>
                      <a:gd name="connsiteX137" fmla="*/ 2197346 w 2276475"/>
                      <a:gd name="connsiteY137" fmla="*/ 6078 h 3333750"/>
                      <a:gd name="connsiteX138" fmla="*/ 2276475 w 2276475"/>
                      <a:gd name="connsiteY138" fmla="*/ 151949 h 3333750"/>
                      <a:gd name="connsiteX139" fmla="*/ 2276475 w 2276475"/>
                      <a:gd name="connsiteY139" fmla="*/ 784225 h 3333750"/>
                      <a:gd name="connsiteX140" fmla="*/ 2276475 w 2276475"/>
                      <a:gd name="connsiteY140" fmla="*/ 1127458 h 3333750"/>
                      <a:gd name="connsiteX141" fmla="*/ 2276475 w 2276475"/>
                      <a:gd name="connsiteY141" fmla="*/ 1446550 h 3333750"/>
                      <a:gd name="connsiteX142" fmla="*/ 2276475 w 2276475"/>
                      <a:gd name="connsiteY142" fmla="*/ 1458913 h 3333750"/>
                      <a:gd name="connsiteX143" fmla="*/ 2276475 w 2276475"/>
                      <a:gd name="connsiteY143" fmla="*/ 1573943 h 3333750"/>
                      <a:gd name="connsiteX144" fmla="*/ 2276475 w 2276475"/>
                      <a:gd name="connsiteY144" fmla="*/ 1832499 h 3333750"/>
                      <a:gd name="connsiteX145" fmla="*/ 2276475 w 2276475"/>
                      <a:gd name="connsiteY145" fmla="*/ 2133600 h 3333750"/>
                      <a:gd name="connsiteX146" fmla="*/ 2276475 w 2276475"/>
                      <a:gd name="connsiteY146" fmla="*/ 2808288 h 3333750"/>
                      <a:gd name="connsiteX147" fmla="*/ 2276475 w 2276475"/>
                      <a:gd name="connsiteY147" fmla="*/ 3184841 h 3333750"/>
                      <a:gd name="connsiteX148" fmla="*/ 2197346 w 2276475"/>
                      <a:gd name="connsiteY148" fmla="*/ 3327672 h 3333750"/>
                      <a:gd name="connsiteX149" fmla="*/ 2169956 w 2276475"/>
                      <a:gd name="connsiteY149" fmla="*/ 3333750 h 3333750"/>
                      <a:gd name="connsiteX150" fmla="*/ 106520 w 2276475"/>
                      <a:gd name="connsiteY150" fmla="*/ 3333750 h 3333750"/>
                      <a:gd name="connsiteX151" fmla="*/ 79129 w 2276475"/>
                      <a:gd name="connsiteY151" fmla="*/ 3327672 h 3333750"/>
                      <a:gd name="connsiteX152" fmla="*/ 0 w 2276475"/>
                      <a:gd name="connsiteY152" fmla="*/ 3184841 h 3333750"/>
                      <a:gd name="connsiteX153" fmla="*/ 0 w 2276475"/>
                      <a:gd name="connsiteY153" fmla="*/ 2808288 h 3333750"/>
                      <a:gd name="connsiteX154" fmla="*/ 0 w 2276475"/>
                      <a:gd name="connsiteY154" fmla="*/ 2574008 h 3333750"/>
                      <a:gd name="connsiteX155" fmla="*/ 0 w 2276475"/>
                      <a:gd name="connsiteY155" fmla="*/ 2373436 h 3333750"/>
                      <a:gd name="connsiteX156" fmla="*/ 0 w 2276475"/>
                      <a:gd name="connsiteY156" fmla="*/ 2139768 h 3333750"/>
                      <a:gd name="connsiteX157" fmla="*/ 0 w 2276475"/>
                      <a:gd name="connsiteY157" fmla="*/ 2133600 h 3333750"/>
                      <a:gd name="connsiteX158" fmla="*/ 0 w 2276475"/>
                      <a:gd name="connsiteY158" fmla="*/ 2067930 h 3333750"/>
                      <a:gd name="connsiteX159" fmla="*/ 0 w 2276475"/>
                      <a:gd name="connsiteY159" fmla="*/ 1969253 h 3333750"/>
                      <a:gd name="connsiteX160" fmla="*/ 0 w 2276475"/>
                      <a:gd name="connsiteY160" fmla="*/ 1458913 h 3333750"/>
                      <a:gd name="connsiteX161" fmla="*/ 0 w 2276475"/>
                      <a:gd name="connsiteY161" fmla="*/ 784225 h 3333750"/>
                      <a:gd name="connsiteX162" fmla="*/ 0 w 2276475"/>
                      <a:gd name="connsiteY162" fmla="*/ 154988 h 3333750"/>
                      <a:gd name="connsiteX163" fmla="*/ 79129 w 2276475"/>
                      <a:gd name="connsiteY163" fmla="*/ 6078 h 3333750"/>
                      <a:gd name="connsiteX164" fmla="*/ 106520 w 2276475"/>
                      <a:gd name="connsiteY164" fmla="*/ 0 h 3333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2276475" h="3333750">
                        <a:moveTo>
                          <a:pt x="122238" y="2868613"/>
                        </a:moveTo>
                        <a:lnTo>
                          <a:pt x="122238" y="3185748"/>
                        </a:lnTo>
                        <a:cubicBezTo>
                          <a:pt x="122238" y="3200944"/>
                          <a:pt x="125280" y="3210062"/>
                          <a:pt x="128322" y="3213101"/>
                        </a:cubicBezTo>
                        <a:cubicBezTo>
                          <a:pt x="2148154" y="3213101"/>
                          <a:pt x="2148154" y="3213101"/>
                          <a:pt x="2148154" y="3213101"/>
                        </a:cubicBezTo>
                        <a:cubicBezTo>
                          <a:pt x="2151196" y="3210062"/>
                          <a:pt x="2154238" y="3200944"/>
                          <a:pt x="2154238" y="3185748"/>
                        </a:cubicBezTo>
                        <a:lnTo>
                          <a:pt x="2154238" y="2868613"/>
                        </a:lnTo>
                        <a:lnTo>
                          <a:pt x="2019847" y="2868613"/>
                        </a:lnTo>
                        <a:cubicBezTo>
                          <a:pt x="692797" y="2868613"/>
                          <a:pt x="264716" y="2868613"/>
                          <a:pt x="126626" y="2868613"/>
                        </a:cubicBezTo>
                        <a:close/>
                        <a:moveTo>
                          <a:pt x="399008" y="2470150"/>
                        </a:moveTo>
                        <a:cubicBezTo>
                          <a:pt x="1342482" y="2470150"/>
                          <a:pt x="1342482" y="2470150"/>
                          <a:pt x="1342482" y="2470150"/>
                        </a:cubicBezTo>
                        <a:cubicBezTo>
                          <a:pt x="1375960" y="2470150"/>
                          <a:pt x="1403351" y="2497654"/>
                          <a:pt x="1403351" y="2531269"/>
                        </a:cubicBezTo>
                        <a:cubicBezTo>
                          <a:pt x="1403351" y="2564885"/>
                          <a:pt x="1375960" y="2592388"/>
                          <a:pt x="1342482" y="2592388"/>
                        </a:cubicBezTo>
                        <a:cubicBezTo>
                          <a:pt x="399008" y="2592388"/>
                          <a:pt x="399008" y="2592388"/>
                          <a:pt x="399008" y="2592388"/>
                        </a:cubicBezTo>
                        <a:cubicBezTo>
                          <a:pt x="365529" y="2592388"/>
                          <a:pt x="338138" y="2564885"/>
                          <a:pt x="338138" y="2531269"/>
                        </a:cubicBezTo>
                        <a:cubicBezTo>
                          <a:pt x="338138" y="2497654"/>
                          <a:pt x="365529" y="2470150"/>
                          <a:pt x="399008" y="2470150"/>
                        </a:cubicBezTo>
                        <a:close/>
                        <a:moveTo>
                          <a:pt x="1677078" y="2373313"/>
                        </a:moveTo>
                        <a:cubicBezTo>
                          <a:pt x="1646495" y="2373313"/>
                          <a:pt x="1618971" y="2385444"/>
                          <a:pt x="1600621" y="2403641"/>
                        </a:cubicBezTo>
                        <a:cubicBezTo>
                          <a:pt x="1582271" y="2421839"/>
                          <a:pt x="1570038" y="2446101"/>
                          <a:pt x="1570038" y="2473397"/>
                        </a:cubicBezTo>
                        <a:cubicBezTo>
                          <a:pt x="1570038" y="2500692"/>
                          <a:pt x="1582271" y="2527988"/>
                          <a:pt x="1600621" y="2546185"/>
                        </a:cubicBezTo>
                        <a:cubicBezTo>
                          <a:pt x="1618971" y="2564382"/>
                          <a:pt x="1646495" y="2576513"/>
                          <a:pt x="1674020" y="2576513"/>
                        </a:cubicBezTo>
                        <a:cubicBezTo>
                          <a:pt x="1701544" y="2576513"/>
                          <a:pt x="1729069" y="2564382"/>
                          <a:pt x="1747418" y="2546185"/>
                        </a:cubicBezTo>
                        <a:cubicBezTo>
                          <a:pt x="1768826" y="2524955"/>
                          <a:pt x="1778001" y="2500692"/>
                          <a:pt x="1778001" y="2473397"/>
                        </a:cubicBezTo>
                        <a:cubicBezTo>
                          <a:pt x="1778001" y="2418806"/>
                          <a:pt x="1732127" y="2373313"/>
                          <a:pt x="1677078" y="2373313"/>
                        </a:cubicBezTo>
                        <a:close/>
                        <a:moveTo>
                          <a:pt x="1676272" y="2252663"/>
                        </a:moveTo>
                        <a:cubicBezTo>
                          <a:pt x="1798123" y="2252663"/>
                          <a:pt x="1898650" y="2352805"/>
                          <a:pt x="1898650" y="2474190"/>
                        </a:cubicBezTo>
                        <a:cubicBezTo>
                          <a:pt x="1898650" y="2534882"/>
                          <a:pt x="1877326" y="2589505"/>
                          <a:pt x="1834678" y="2631990"/>
                        </a:cubicBezTo>
                        <a:cubicBezTo>
                          <a:pt x="1792030" y="2674474"/>
                          <a:pt x="1734151" y="2698751"/>
                          <a:pt x="1673225" y="2698751"/>
                        </a:cubicBezTo>
                        <a:cubicBezTo>
                          <a:pt x="1612300" y="2698751"/>
                          <a:pt x="1557466" y="2674474"/>
                          <a:pt x="1514818" y="2631990"/>
                        </a:cubicBezTo>
                        <a:cubicBezTo>
                          <a:pt x="1472171" y="2589505"/>
                          <a:pt x="1447800" y="2534882"/>
                          <a:pt x="1447800" y="2474190"/>
                        </a:cubicBezTo>
                        <a:cubicBezTo>
                          <a:pt x="1447800" y="2416532"/>
                          <a:pt x="1472171" y="2358875"/>
                          <a:pt x="1514818" y="2316390"/>
                        </a:cubicBezTo>
                        <a:cubicBezTo>
                          <a:pt x="1557466" y="2276940"/>
                          <a:pt x="1615346" y="2252663"/>
                          <a:pt x="1676272" y="2252663"/>
                        </a:cubicBezTo>
                        <a:close/>
                        <a:moveTo>
                          <a:pt x="122238" y="2193925"/>
                        </a:moveTo>
                        <a:lnTo>
                          <a:pt x="122238" y="2203756"/>
                        </a:lnTo>
                        <a:cubicBezTo>
                          <a:pt x="122238" y="2374283"/>
                          <a:pt x="122238" y="2374283"/>
                          <a:pt x="122238" y="2374283"/>
                        </a:cubicBezTo>
                        <a:cubicBezTo>
                          <a:pt x="122238" y="2574870"/>
                          <a:pt x="122238" y="2574870"/>
                          <a:pt x="122238" y="2574870"/>
                        </a:cubicBezTo>
                        <a:lnTo>
                          <a:pt x="122238" y="2747963"/>
                        </a:lnTo>
                        <a:lnTo>
                          <a:pt x="256628" y="2747963"/>
                        </a:lnTo>
                        <a:cubicBezTo>
                          <a:pt x="1583679" y="2747963"/>
                          <a:pt x="2011759" y="2747963"/>
                          <a:pt x="2149850" y="2747963"/>
                        </a:cubicBezTo>
                        <a:lnTo>
                          <a:pt x="2154238" y="2747963"/>
                        </a:lnTo>
                        <a:lnTo>
                          <a:pt x="2154238" y="2193925"/>
                        </a:lnTo>
                        <a:lnTo>
                          <a:pt x="2019847" y="2193925"/>
                        </a:lnTo>
                        <a:cubicBezTo>
                          <a:pt x="692797" y="2193925"/>
                          <a:pt x="264716" y="2193925"/>
                          <a:pt x="126626" y="2193925"/>
                        </a:cubicBezTo>
                        <a:close/>
                        <a:moveTo>
                          <a:pt x="399008" y="1808163"/>
                        </a:moveTo>
                        <a:cubicBezTo>
                          <a:pt x="1342482" y="1808163"/>
                          <a:pt x="1342482" y="1808163"/>
                          <a:pt x="1342482" y="1808163"/>
                        </a:cubicBezTo>
                        <a:cubicBezTo>
                          <a:pt x="1375960" y="1808163"/>
                          <a:pt x="1403351" y="1835666"/>
                          <a:pt x="1403351" y="1869282"/>
                        </a:cubicBezTo>
                        <a:cubicBezTo>
                          <a:pt x="1403351" y="1902897"/>
                          <a:pt x="1375960" y="1930401"/>
                          <a:pt x="1342482" y="1930401"/>
                        </a:cubicBezTo>
                        <a:cubicBezTo>
                          <a:pt x="399008" y="1930401"/>
                          <a:pt x="399008" y="1930401"/>
                          <a:pt x="399008" y="1930401"/>
                        </a:cubicBezTo>
                        <a:cubicBezTo>
                          <a:pt x="365529" y="1930401"/>
                          <a:pt x="338138" y="1902897"/>
                          <a:pt x="338138" y="1869282"/>
                        </a:cubicBezTo>
                        <a:cubicBezTo>
                          <a:pt x="338138" y="1835666"/>
                          <a:pt x="365529" y="1808163"/>
                          <a:pt x="399008" y="1808163"/>
                        </a:cubicBezTo>
                        <a:close/>
                        <a:moveTo>
                          <a:pt x="1674020" y="1692275"/>
                        </a:moveTo>
                        <a:cubicBezTo>
                          <a:pt x="1618971" y="1692275"/>
                          <a:pt x="1570038" y="1741180"/>
                          <a:pt x="1570038" y="1793141"/>
                        </a:cubicBezTo>
                        <a:cubicBezTo>
                          <a:pt x="1570038" y="1851215"/>
                          <a:pt x="1618971" y="1897063"/>
                          <a:pt x="1674020" y="1897063"/>
                        </a:cubicBezTo>
                        <a:cubicBezTo>
                          <a:pt x="1729069" y="1897063"/>
                          <a:pt x="1778001" y="1851215"/>
                          <a:pt x="1778001" y="1796197"/>
                        </a:cubicBezTo>
                        <a:cubicBezTo>
                          <a:pt x="1778001" y="1768689"/>
                          <a:pt x="1768826" y="1744236"/>
                          <a:pt x="1747418" y="1722840"/>
                        </a:cubicBezTo>
                        <a:cubicBezTo>
                          <a:pt x="1729069" y="1701445"/>
                          <a:pt x="1701544" y="1692275"/>
                          <a:pt x="1674020" y="1692275"/>
                        </a:cubicBezTo>
                        <a:close/>
                        <a:moveTo>
                          <a:pt x="1673225" y="1571625"/>
                        </a:moveTo>
                        <a:cubicBezTo>
                          <a:pt x="1731105" y="1571625"/>
                          <a:pt x="1792030" y="1595902"/>
                          <a:pt x="1834678" y="1638387"/>
                        </a:cubicBezTo>
                        <a:cubicBezTo>
                          <a:pt x="1877326" y="1680871"/>
                          <a:pt x="1898650" y="1738529"/>
                          <a:pt x="1898650" y="1796186"/>
                        </a:cubicBezTo>
                        <a:cubicBezTo>
                          <a:pt x="1898650" y="1917571"/>
                          <a:pt x="1795077" y="2017713"/>
                          <a:pt x="1673225" y="2017713"/>
                        </a:cubicBezTo>
                        <a:cubicBezTo>
                          <a:pt x="1548328" y="2017713"/>
                          <a:pt x="1447800" y="1917571"/>
                          <a:pt x="1447800" y="1796186"/>
                        </a:cubicBezTo>
                        <a:cubicBezTo>
                          <a:pt x="1447800" y="1674802"/>
                          <a:pt x="1551374" y="1571625"/>
                          <a:pt x="1673225" y="1571625"/>
                        </a:cubicBezTo>
                        <a:close/>
                        <a:moveTo>
                          <a:pt x="122238" y="1519238"/>
                        </a:moveTo>
                        <a:lnTo>
                          <a:pt x="122238" y="1970070"/>
                        </a:lnTo>
                        <a:lnTo>
                          <a:pt x="122238" y="2073275"/>
                        </a:lnTo>
                        <a:lnTo>
                          <a:pt x="256628" y="2073275"/>
                        </a:lnTo>
                        <a:cubicBezTo>
                          <a:pt x="1583679" y="2073275"/>
                          <a:pt x="2011759" y="2073275"/>
                          <a:pt x="2149850" y="2073275"/>
                        </a:cubicBezTo>
                        <a:lnTo>
                          <a:pt x="2154238" y="2073275"/>
                        </a:lnTo>
                        <a:lnTo>
                          <a:pt x="2154238" y="1833306"/>
                        </a:lnTo>
                        <a:cubicBezTo>
                          <a:pt x="2154238" y="1688564"/>
                          <a:pt x="2154238" y="1598101"/>
                          <a:pt x="2154238" y="1541561"/>
                        </a:cubicBezTo>
                        <a:lnTo>
                          <a:pt x="2154238" y="1519238"/>
                        </a:lnTo>
                        <a:lnTo>
                          <a:pt x="2019847" y="1519238"/>
                        </a:lnTo>
                        <a:cubicBezTo>
                          <a:pt x="692797" y="1519238"/>
                          <a:pt x="264716" y="1519238"/>
                          <a:pt x="126626" y="1519238"/>
                        </a:cubicBezTo>
                        <a:close/>
                        <a:moveTo>
                          <a:pt x="399000" y="1143000"/>
                        </a:moveTo>
                        <a:cubicBezTo>
                          <a:pt x="1339314" y="1143000"/>
                          <a:pt x="1339314" y="1143000"/>
                          <a:pt x="1339314" y="1143000"/>
                        </a:cubicBezTo>
                        <a:cubicBezTo>
                          <a:pt x="1372788" y="1143000"/>
                          <a:pt x="1400176" y="1170146"/>
                          <a:pt x="1400176" y="1203325"/>
                        </a:cubicBezTo>
                        <a:cubicBezTo>
                          <a:pt x="1400176" y="1236504"/>
                          <a:pt x="1372788" y="1263650"/>
                          <a:pt x="1339314" y="1263650"/>
                        </a:cubicBezTo>
                        <a:cubicBezTo>
                          <a:pt x="399000" y="1263650"/>
                          <a:pt x="399000" y="1263650"/>
                          <a:pt x="399000" y="1263650"/>
                        </a:cubicBezTo>
                        <a:cubicBezTo>
                          <a:pt x="365526" y="1263650"/>
                          <a:pt x="338138" y="1236504"/>
                          <a:pt x="338138" y="1203325"/>
                        </a:cubicBezTo>
                        <a:cubicBezTo>
                          <a:pt x="338138" y="1170146"/>
                          <a:pt x="365526" y="1143000"/>
                          <a:pt x="399000" y="1143000"/>
                        </a:cubicBezTo>
                        <a:close/>
                        <a:moveTo>
                          <a:pt x="1674020" y="1012825"/>
                        </a:moveTo>
                        <a:cubicBezTo>
                          <a:pt x="1646495" y="1012825"/>
                          <a:pt x="1622029" y="1021924"/>
                          <a:pt x="1603679" y="1043153"/>
                        </a:cubicBezTo>
                        <a:cubicBezTo>
                          <a:pt x="1582271" y="1061351"/>
                          <a:pt x="1570038" y="1088646"/>
                          <a:pt x="1570038" y="1115942"/>
                        </a:cubicBezTo>
                        <a:cubicBezTo>
                          <a:pt x="1570038" y="1170533"/>
                          <a:pt x="1618971" y="1216025"/>
                          <a:pt x="1674020" y="1216025"/>
                        </a:cubicBezTo>
                        <a:cubicBezTo>
                          <a:pt x="1729069" y="1216025"/>
                          <a:pt x="1778001" y="1170533"/>
                          <a:pt x="1778001" y="1115942"/>
                        </a:cubicBezTo>
                        <a:cubicBezTo>
                          <a:pt x="1778001" y="1088646"/>
                          <a:pt x="1768826" y="1064383"/>
                          <a:pt x="1747418" y="1043153"/>
                        </a:cubicBezTo>
                        <a:cubicBezTo>
                          <a:pt x="1729069" y="1024956"/>
                          <a:pt x="1701544" y="1012825"/>
                          <a:pt x="1674020" y="1012825"/>
                        </a:cubicBezTo>
                        <a:close/>
                        <a:moveTo>
                          <a:pt x="1673225" y="890588"/>
                        </a:moveTo>
                        <a:cubicBezTo>
                          <a:pt x="1673225" y="890588"/>
                          <a:pt x="1676272" y="890588"/>
                          <a:pt x="1676272" y="890588"/>
                        </a:cubicBezTo>
                        <a:cubicBezTo>
                          <a:pt x="1734151" y="890588"/>
                          <a:pt x="1788984" y="914865"/>
                          <a:pt x="1831632" y="957350"/>
                        </a:cubicBezTo>
                        <a:cubicBezTo>
                          <a:pt x="1874280" y="999834"/>
                          <a:pt x="1898650" y="1057492"/>
                          <a:pt x="1898650" y="1115149"/>
                        </a:cubicBezTo>
                        <a:cubicBezTo>
                          <a:pt x="1898650" y="1236534"/>
                          <a:pt x="1798123" y="1336676"/>
                          <a:pt x="1673225" y="1336676"/>
                        </a:cubicBezTo>
                        <a:cubicBezTo>
                          <a:pt x="1551374" y="1336676"/>
                          <a:pt x="1447800" y="1236534"/>
                          <a:pt x="1447800" y="1115149"/>
                        </a:cubicBezTo>
                        <a:cubicBezTo>
                          <a:pt x="1447800" y="1054457"/>
                          <a:pt x="1472171" y="999834"/>
                          <a:pt x="1514818" y="954315"/>
                        </a:cubicBezTo>
                        <a:cubicBezTo>
                          <a:pt x="1557466" y="914865"/>
                          <a:pt x="1615346" y="890588"/>
                          <a:pt x="1673225" y="890588"/>
                        </a:cubicBezTo>
                        <a:close/>
                        <a:moveTo>
                          <a:pt x="122238" y="844550"/>
                        </a:moveTo>
                        <a:lnTo>
                          <a:pt x="122238" y="1398588"/>
                        </a:lnTo>
                        <a:lnTo>
                          <a:pt x="256628" y="1398588"/>
                        </a:lnTo>
                        <a:cubicBezTo>
                          <a:pt x="1583679" y="1398588"/>
                          <a:pt x="2011759" y="1398588"/>
                          <a:pt x="2149850" y="1398588"/>
                        </a:cubicBezTo>
                        <a:lnTo>
                          <a:pt x="2154238" y="1398588"/>
                        </a:lnTo>
                        <a:lnTo>
                          <a:pt x="2154238" y="1341995"/>
                        </a:lnTo>
                        <a:cubicBezTo>
                          <a:pt x="2154238" y="1128212"/>
                          <a:pt x="2154238" y="1128212"/>
                          <a:pt x="2154238" y="1128212"/>
                        </a:cubicBezTo>
                        <a:lnTo>
                          <a:pt x="2154238" y="844550"/>
                        </a:lnTo>
                        <a:lnTo>
                          <a:pt x="2019847" y="844550"/>
                        </a:lnTo>
                        <a:cubicBezTo>
                          <a:pt x="692797" y="844550"/>
                          <a:pt x="264716" y="844550"/>
                          <a:pt x="126626" y="844550"/>
                        </a:cubicBezTo>
                        <a:close/>
                        <a:moveTo>
                          <a:pt x="395840" y="471488"/>
                        </a:moveTo>
                        <a:cubicBezTo>
                          <a:pt x="1342474" y="471488"/>
                          <a:pt x="1342474" y="471488"/>
                          <a:pt x="1342474" y="471488"/>
                        </a:cubicBezTo>
                        <a:cubicBezTo>
                          <a:pt x="1375957" y="471488"/>
                          <a:pt x="1403351" y="498634"/>
                          <a:pt x="1403351" y="531813"/>
                        </a:cubicBezTo>
                        <a:cubicBezTo>
                          <a:pt x="1403351" y="564992"/>
                          <a:pt x="1375957" y="592138"/>
                          <a:pt x="1342474" y="592138"/>
                        </a:cubicBezTo>
                        <a:cubicBezTo>
                          <a:pt x="395840" y="592138"/>
                          <a:pt x="395840" y="592138"/>
                          <a:pt x="395840" y="592138"/>
                        </a:cubicBezTo>
                        <a:cubicBezTo>
                          <a:pt x="362358" y="592138"/>
                          <a:pt x="334963" y="564992"/>
                          <a:pt x="334963" y="531813"/>
                        </a:cubicBezTo>
                        <a:cubicBezTo>
                          <a:pt x="334963" y="498634"/>
                          <a:pt x="362358" y="471488"/>
                          <a:pt x="395840" y="471488"/>
                        </a:cubicBezTo>
                        <a:close/>
                        <a:moveTo>
                          <a:pt x="1677078" y="331788"/>
                        </a:moveTo>
                        <a:cubicBezTo>
                          <a:pt x="1618971" y="331788"/>
                          <a:pt x="1573097" y="377281"/>
                          <a:pt x="1570038" y="431872"/>
                        </a:cubicBezTo>
                        <a:cubicBezTo>
                          <a:pt x="1570038" y="459167"/>
                          <a:pt x="1582271" y="486463"/>
                          <a:pt x="1600621" y="504660"/>
                        </a:cubicBezTo>
                        <a:cubicBezTo>
                          <a:pt x="1618971" y="525890"/>
                          <a:pt x="1646495" y="534988"/>
                          <a:pt x="1674020" y="534988"/>
                        </a:cubicBezTo>
                        <a:cubicBezTo>
                          <a:pt x="1701544" y="534988"/>
                          <a:pt x="1729069" y="525890"/>
                          <a:pt x="1747418" y="504660"/>
                        </a:cubicBezTo>
                        <a:cubicBezTo>
                          <a:pt x="1768826" y="486463"/>
                          <a:pt x="1778001" y="462200"/>
                          <a:pt x="1778001" y="434905"/>
                        </a:cubicBezTo>
                        <a:cubicBezTo>
                          <a:pt x="1778001" y="380314"/>
                          <a:pt x="1732127" y="331788"/>
                          <a:pt x="1677078" y="331788"/>
                        </a:cubicBezTo>
                        <a:close/>
                        <a:moveTo>
                          <a:pt x="1676272" y="209550"/>
                        </a:moveTo>
                        <a:cubicBezTo>
                          <a:pt x="1798123" y="212595"/>
                          <a:pt x="1898650" y="313094"/>
                          <a:pt x="1898650" y="434910"/>
                        </a:cubicBezTo>
                        <a:cubicBezTo>
                          <a:pt x="1898650" y="492773"/>
                          <a:pt x="1874280" y="550636"/>
                          <a:pt x="1831632" y="593272"/>
                        </a:cubicBezTo>
                        <a:cubicBezTo>
                          <a:pt x="1788984" y="632862"/>
                          <a:pt x="1734151" y="657225"/>
                          <a:pt x="1673225" y="657225"/>
                        </a:cubicBezTo>
                        <a:cubicBezTo>
                          <a:pt x="1673225" y="657225"/>
                          <a:pt x="1673225" y="657225"/>
                          <a:pt x="1670179" y="657225"/>
                        </a:cubicBezTo>
                        <a:cubicBezTo>
                          <a:pt x="1612300" y="657225"/>
                          <a:pt x="1554420" y="632862"/>
                          <a:pt x="1514818" y="590226"/>
                        </a:cubicBezTo>
                        <a:cubicBezTo>
                          <a:pt x="1472171" y="547590"/>
                          <a:pt x="1447800" y="492773"/>
                          <a:pt x="1447800" y="431865"/>
                        </a:cubicBezTo>
                        <a:cubicBezTo>
                          <a:pt x="1450847" y="307003"/>
                          <a:pt x="1548328" y="209550"/>
                          <a:pt x="1676272" y="209550"/>
                        </a:cubicBezTo>
                        <a:close/>
                        <a:moveTo>
                          <a:pt x="128322" y="122238"/>
                        </a:moveTo>
                        <a:cubicBezTo>
                          <a:pt x="125280" y="128317"/>
                          <a:pt x="122238" y="137434"/>
                          <a:pt x="122238" y="155669"/>
                        </a:cubicBezTo>
                        <a:lnTo>
                          <a:pt x="122238" y="723900"/>
                        </a:lnTo>
                        <a:lnTo>
                          <a:pt x="256628" y="723900"/>
                        </a:lnTo>
                        <a:cubicBezTo>
                          <a:pt x="1583679" y="723900"/>
                          <a:pt x="2011759" y="723900"/>
                          <a:pt x="2149850" y="723900"/>
                        </a:cubicBezTo>
                        <a:lnTo>
                          <a:pt x="2154238" y="723900"/>
                        </a:lnTo>
                        <a:lnTo>
                          <a:pt x="2154238" y="152630"/>
                        </a:lnTo>
                        <a:cubicBezTo>
                          <a:pt x="2154238" y="134395"/>
                          <a:pt x="2151196" y="128317"/>
                          <a:pt x="2148154" y="122238"/>
                        </a:cubicBezTo>
                        <a:cubicBezTo>
                          <a:pt x="128322" y="122238"/>
                          <a:pt x="128322" y="122238"/>
                          <a:pt x="128322" y="122238"/>
                        </a:cubicBezTo>
                        <a:close/>
                        <a:moveTo>
                          <a:pt x="106520" y="0"/>
                        </a:moveTo>
                        <a:cubicBezTo>
                          <a:pt x="2169956" y="0"/>
                          <a:pt x="2169956" y="0"/>
                          <a:pt x="2169956" y="0"/>
                        </a:cubicBezTo>
                        <a:cubicBezTo>
                          <a:pt x="2179086" y="0"/>
                          <a:pt x="2188216" y="3039"/>
                          <a:pt x="2197346" y="6078"/>
                        </a:cubicBezTo>
                        <a:cubicBezTo>
                          <a:pt x="2276475" y="48624"/>
                          <a:pt x="2276475" y="127637"/>
                          <a:pt x="2276475" y="151949"/>
                        </a:cubicBezTo>
                        <a:lnTo>
                          <a:pt x="2276475" y="784225"/>
                        </a:lnTo>
                        <a:lnTo>
                          <a:pt x="2276475" y="1127458"/>
                        </a:lnTo>
                        <a:cubicBezTo>
                          <a:pt x="2276475" y="1446550"/>
                          <a:pt x="2276475" y="1446550"/>
                          <a:pt x="2276475" y="1446550"/>
                        </a:cubicBezTo>
                        <a:lnTo>
                          <a:pt x="2276475" y="1458913"/>
                        </a:lnTo>
                        <a:lnTo>
                          <a:pt x="2276475" y="1573943"/>
                        </a:lnTo>
                        <a:cubicBezTo>
                          <a:pt x="2276475" y="1832499"/>
                          <a:pt x="2276475" y="1832499"/>
                          <a:pt x="2276475" y="1832499"/>
                        </a:cubicBezTo>
                        <a:lnTo>
                          <a:pt x="2276475" y="2133600"/>
                        </a:lnTo>
                        <a:lnTo>
                          <a:pt x="2276475" y="2808288"/>
                        </a:lnTo>
                        <a:lnTo>
                          <a:pt x="2276475" y="3184841"/>
                        </a:lnTo>
                        <a:cubicBezTo>
                          <a:pt x="2276475" y="3251698"/>
                          <a:pt x="2249084" y="3300321"/>
                          <a:pt x="2197346" y="3327672"/>
                        </a:cubicBezTo>
                        <a:cubicBezTo>
                          <a:pt x="2188216" y="3330711"/>
                          <a:pt x="2179086" y="3333750"/>
                          <a:pt x="2169956" y="3333750"/>
                        </a:cubicBezTo>
                        <a:cubicBezTo>
                          <a:pt x="106520" y="3333750"/>
                          <a:pt x="106520" y="3333750"/>
                          <a:pt x="106520" y="3333750"/>
                        </a:cubicBezTo>
                        <a:cubicBezTo>
                          <a:pt x="97390" y="3333750"/>
                          <a:pt x="88259" y="3330711"/>
                          <a:pt x="79129" y="3327672"/>
                        </a:cubicBezTo>
                        <a:cubicBezTo>
                          <a:pt x="27391" y="3300321"/>
                          <a:pt x="0" y="3251698"/>
                          <a:pt x="0" y="3184841"/>
                        </a:cubicBezTo>
                        <a:lnTo>
                          <a:pt x="0" y="2808288"/>
                        </a:lnTo>
                        <a:lnTo>
                          <a:pt x="0" y="2574008"/>
                        </a:lnTo>
                        <a:cubicBezTo>
                          <a:pt x="0" y="2373436"/>
                          <a:pt x="0" y="2373436"/>
                          <a:pt x="0" y="2373436"/>
                        </a:cubicBezTo>
                        <a:cubicBezTo>
                          <a:pt x="0" y="2272390"/>
                          <a:pt x="0" y="2196606"/>
                          <a:pt x="0" y="2139768"/>
                        </a:cubicBezTo>
                        <a:lnTo>
                          <a:pt x="0" y="2133600"/>
                        </a:lnTo>
                        <a:lnTo>
                          <a:pt x="0" y="2067930"/>
                        </a:lnTo>
                        <a:cubicBezTo>
                          <a:pt x="0" y="1969253"/>
                          <a:pt x="0" y="1969253"/>
                          <a:pt x="0" y="1969253"/>
                        </a:cubicBezTo>
                        <a:lnTo>
                          <a:pt x="0" y="1458913"/>
                        </a:lnTo>
                        <a:lnTo>
                          <a:pt x="0" y="784225"/>
                        </a:lnTo>
                        <a:lnTo>
                          <a:pt x="0" y="154988"/>
                        </a:lnTo>
                        <a:cubicBezTo>
                          <a:pt x="0" y="127637"/>
                          <a:pt x="0" y="48624"/>
                          <a:pt x="79129" y="6078"/>
                        </a:cubicBezTo>
                        <a:cubicBezTo>
                          <a:pt x="88259" y="3039"/>
                          <a:pt x="97390" y="0"/>
                          <a:pt x="106520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>
                      <a:defRPr/>
                    </a:pPr>
                    <a:endParaRPr lang="en-US" sz="1800" kern="0">
                      <a:solidFill>
                        <a:srgbClr val="353535"/>
                      </a:solidFill>
                      <a:latin typeface="Segoe UI Semilight"/>
                    </a:endParaRPr>
                  </a:p>
                </p:txBody>
              </p:sp>
            </p:grpSp>
            <p:sp>
              <p:nvSpPr>
                <p:cNvPr id="184" name="Freeform 87">
                  <a:extLst>
                    <a:ext uri="{FF2B5EF4-FFF2-40B4-BE49-F238E27FC236}">
                      <a16:creationId xmlns:a16="http://schemas.microsoft.com/office/drawing/2014/main" id="{0F3DE020-61A7-4EB8-9217-82AC0AE171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995595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5" name="Freeform 87">
                  <a:extLst>
                    <a:ext uri="{FF2B5EF4-FFF2-40B4-BE49-F238E27FC236}">
                      <a16:creationId xmlns:a16="http://schemas.microsoft.com/office/drawing/2014/main" id="{6875EDE3-096A-4626-9B11-81CB08A956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1540641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6" name="Freeform 87">
                  <a:extLst>
                    <a:ext uri="{FF2B5EF4-FFF2-40B4-BE49-F238E27FC236}">
                      <a16:creationId xmlns:a16="http://schemas.microsoft.com/office/drawing/2014/main" id="{FFC62F7F-DFEC-4D3D-AD10-8E258A1B1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2076467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187" name="Freeform 87">
                  <a:extLst>
                    <a:ext uri="{FF2B5EF4-FFF2-40B4-BE49-F238E27FC236}">
                      <a16:creationId xmlns:a16="http://schemas.microsoft.com/office/drawing/2014/main" id="{F177105F-64CF-4413-A9AD-1DE4D1E2AD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65055" y="2621513"/>
                  <a:ext cx="331071" cy="484832"/>
                </a:xfrm>
                <a:custGeom>
                  <a:avLst/>
                  <a:gdLst>
                    <a:gd name="connsiteX0" fmla="*/ 122238 w 2276475"/>
                    <a:gd name="connsiteY0" fmla="*/ 2868613 h 3333750"/>
                    <a:gd name="connsiteX1" fmla="*/ 122238 w 2276475"/>
                    <a:gd name="connsiteY1" fmla="*/ 3185748 h 3333750"/>
                    <a:gd name="connsiteX2" fmla="*/ 128322 w 2276475"/>
                    <a:gd name="connsiteY2" fmla="*/ 3213101 h 3333750"/>
                    <a:gd name="connsiteX3" fmla="*/ 2148154 w 2276475"/>
                    <a:gd name="connsiteY3" fmla="*/ 3213101 h 3333750"/>
                    <a:gd name="connsiteX4" fmla="*/ 2154238 w 2276475"/>
                    <a:gd name="connsiteY4" fmla="*/ 3185748 h 3333750"/>
                    <a:gd name="connsiteX5" fmla="*/ 2154238 w 2276475"/>
                    <a:gd name="connsiteY5" fmla="*/ 2868613 h 3333750"/>
                    <a:gd name="connsiteX6" fmla="*/ 2019847 w 2276475"/>
                    <a:gd name="connsiteY6" fmla="*/ 2868613 h 3333750"/>
                    <a:gd name="connsiteX7" fmla="*/ 126626 w 2276475"/>
                    <a:gd name="connsiteY7" fmla="*/ 2868613 h 3333750"/>
                    <a:gd name="connsiteX8" fmla="*/ 399008 w 2276475"/>
                    <a:gd name="connsiteY8" fmla="*/ 2470150 h 3333750"/>
                    <a:gd name="connsiteX9" fmla="*/ 1342482 w 2276475"/>
                    <a:gd name="connsiteY9" fmla="*/ 2470150 h 3333750"/>
                    <a:gd name="connsiteX10" fmla="*/ 1403351 w 2276475"/>
                    <a:gd name="connsiteY10" fmla="*/ 2531269 h 3333750"/>
                    <a:gd name="connsiteX11" fmla="*/ 1342482 w 2276475"/>
                    <a:gd name="connsiteY11" fmla="*/ 2592388 h 3333750"/>
                    <a:gd name="connsiteX12" fmla="*/ 399008 w 2276475"/>
                    <a:gd name="connsiteY12" fmla="*/ 2592388 h 3333750"/>
                    <a:gd name="connsiteX13" fmla="*/ 338138 w 2276475"/>
                    <a:gd name="connsiteY13" fmla="*/ 2531269 h 3333750"/>
                    <a:gd name="connsiteX14" fmla="*/ 399008 w 2276475"/>
                    <a:gd name="connsiteY14" fmla="*/ 2470150 h 3333750"/>
                    <a:gd name="connsiteX15" fmla="*/ 1677078 w 2276475"/>
                    <a:gd name="connsiteY15" fmla="*/ 2373313 h 3333750"/>
                    <a:gd name="connsiteX16" fmla="*/ 1600621 w 2276475"/>
                    <a:gd name="connsiteY16" fmla="*/ 2403641 h 3333750"/>
                    <a:gd name="connsiteX17" fmla="*/ 1570038 w 2276475"/>
                    <a:gd name="connsiteY17" fmla="*/ 2473397 h 3333750"/>
                    <a:gd name="connsiteX18" fmla="*/ 1600621 w 2276475"/>
                    <a:gd name="connsiteY18" fmla="*/ 2546185 h 3333750"/>
                    <a:gd name="connsiteX19" fmla="*/ 1674020 w 2276475"/>
                    <a:gd name="connsiteY19" fmla="*/ 2576513 h 3333750"/>
                    <a:gd name="connsiteX20" fmla="*/ 1747418 w 2276475"/>
                    <a:gd name="connsiteY20" fmla="*/ 2546185 h 3333750"/>
                    <a:gd name="connsiteX21" fmla="*/ 1778001 w 2276475"/>
                    <a:gd name="connsiteY21" fmla="*/ 2473397 h 3333750"/>
                    <a:gd name="connsiteX22" fmla="*/ 1677078 w 2276475"/>
                    <a:gd name="connsiteY22" fmla="*/ 2373313 h 3333750"/>
                    <a:gd name="connsiteX23" fmla="*/ 1676272 w 2276475"/>
                    <a:gd name="connsiteY23" fmla="*/ 2252663 h 3333750"/>
                    <a:gd name="connsiteX24" fmla="*/ 1898650 w 2276475"/>
                    <a:gd name="connsiteY24" fmla="*/ 2474190 h 3333750"/>
                    <a:gd name="connsiteX25" fmla="*/ 1834678 w 2276475"/>
                    <a:gd name="connsiteY25" fmla="*/ 2631990 h 3333750"/>
                    <a:gd name="connsiteX26" fmla="*/ 1673225 w 2276475"/>
                    <a:gd name="connsiteY26" fmla="*/ 2698751 h 3333750"/>
                    <a:gd name="connsiteX27" fmla="*/ 1514818 w 2276475"/>
                    <a:gd name="connsiteY27" fmla="*/ 2631990 h 3333750"/>
                    <a:gd name="connsiteX28" fmla="*/ 1447800 w 2276475"/>
                    <a:gd name="connsiteY28" fmla="*/ 2474190 h 3333750"/>
                    <a:gd name="connsiteX29" fmla="*/ 1514818 w 2276475"/>
                    <a:gd name="connsiteY29" fmla="*/ 2316390 h 3333750"/>
                    <a:gd name="connsiteX30" fmla="*/ 1676272 w 2276475"/>
                    <a:gd name="connsiteY30" fmla="*/ 2252663 h 3333750"/>
                    <a:gd name="connsiteX31" fmla="*/ 122238 w 2276475"/>
                    <a:gd name="connsiteY31" fmla="*/ 2193925 h 3333750"/>
                    <a:gd name="connsiteX32" fmla="*/ 122238 w 2276475"/>
                    <a:gd name="connsiteY32" fmla="*/ 2203756 h 3333750"/>
                    <a:gd name="connsiteX33" fmla="*/ 122238 w 2276475"/>
                    <a:gd name="connsiteY33" fmla="*/ 2374283 h 3333750"/>
                    <a:gd name="connsiteX34" fmla="*/ 122238 w 2276475"/>
                    <a:gd name="connsiteY34" fmla="*/ 2574870 h 3333750"/>
                    <a:gd name="connsiteX35" fmla="*/ 122238 w 2276475"/>
                    <a:gd name="connsiteY35" fmla="*/ 2747963 h 3333750"/>
                    <a:gd name="connsiteX36" fmla="*/ 256628 w 2276475"/>
                    <a:gd name="connsiteY36" fmla="*/ 2747963 h 3333750"/>
                    <a:gd name="connsiteX37" fmla="*/ 2149850 w 2276475"/>
                    <a:gd name="connsiteY37" fmla="*/ 2747963 h 3333750"/>
                    <a:gd name="connsiteX38" fmla="*/ 2154238 w 2276475"/>
                    <a:gd name="connsiteY38" fmla="*/ 2747963 h 3333750"/>
                    <a:gd name="connsiteX39" fmla="*/ 2154238 w 2276475"/>
                    <a:gd name="connsiteY39" fmla="*/ 2193925 h 3333750"/>
                    <a:gd name="connsiteX40" fmla="*/ 2019847 w 2276475"/>
                    <a:gd name="connsiteY40" fmla="*/ 2193925 h 3333750"/>
                    <a:gd name="connsiteX41" fmla="*/ 126626 w 2276475"/>
                    <a:gd name="connsiteY41" fmla="*/ 2193925 h 3333750"/>
                    <a:gd name="connsiteX42" fmla="*/ 399008 w 2276475"/>
                    <a:gd name="connsiteY42" fmla="*/ 1808163 h 3333750"/>
                    <a:gd name="connsiteX43" fmla="*/ 1342482 w 2276475"/>
                    <a:gd name="connsiteY43" fmla="*/ 1808163 h 3333750"/>
                    <a:gd name="connsiteX44" fmla="*/ 1403351 w 2276475"/>
                    <a:gd name="connsiteY44" fmla="*/ 1869282 h 3333750"/>
                    <a:gd name="connsiteX45" fmla="*/ 1342482 w 2276475"/>
                    <a:gd name="connsiteY45" fmla="*/ 1930401 h 3333750"/>
                    <a:gd name="connsiteX46" fmla="*/ 399008 w 2276475"/>
                    <a:gd name="connsiteY46" fmla="*/ 1930401 h 3333750"/>
                    <a:gd name="connsiteX47" fmla="*/ 338138 w 2276475"/>
                    <a:gd name="connsiteY47" fmla="*/ 1869282 h 3333750"/>
                    <a:gd name="connsiteX48" fmla="*/ 399008 w 2276475"/>
                    <a:gd name="connsiteY48" fmla="*/ 1808163 h 3333750"/>
                    <a:gd name="connsiteX49" fmla="*/ 1674020 w 2276475"/>
                    <a:gd name="connsiteY49" fmla="*/ 1692275 h 3333750"/>
                    <a:gd name="connsiteX50" fmla="*/ 1570038 w 2276475"/>
                    <a:gd name="connsiteY50" fmla="*/ 1793141 h 3333750"/>
                    <a:gd name="connsiteX51" fmla="*/ 1674020 w 2276475"/>
                    <a:gd name="connsiteY51" fmla="*/ 1897063 h 3333750"/>
                    <a:gd name="connsiteX52" fmla="*/ 1778001 w 2276475"/>
                    <a:gd name="connsiteY52" fmla="*/ 1796197 h 3333750"/>
                    <a:gd name="connsiteX53" fmla="*/ 1747418 w 2276475"/>
                    <a:gd name="connsiteY53" fmla="*/ 1722840 h 3333750"/>
                    <a:gd name="connsiteX54" fmla="*/ 1674020 w 2276475"/>
                    <a:gd name="connsiteY54" fmla="*/ 1692275 h 3333750"/>
                    <a:gd name="connsiteX55" fmla="*/ 1673225 w 2276475"/>
                    <a:gd name="connsiteY55" fmla="*/ 1571625 h 3333750"/>
                    <a:gd name="connsiteX56" fmla="*/ 1834678 w 2276475"/>
                    <a:gd name="connsiteY56" fmla="*/ 1638387 h 3333750"/>
                    <a:gd name="connsiteX57" fmla="*/ 1898650 w 2276475"/>
                    <a:gd name="connsiteY57" fmla="*/ 1796186 h 3333750"/>
                    <a:gd name="connsiteX58" fmla="*/ 1673225 w 2276475"/>
                    <a:gd name="connsiteY58" fmla="*/ 2017713 h 3333750"/>
                    <a:gd name="connsiteX59" fmla="*/ 1447800 w 2276475"/>
                    <a:gd name="connsiteY59" fmla="*/ 1796186 h 3333750"/>
                    <a:gd name="connsiteX60" fmla="*/ 1673225 w 2276475"/>
                    <a:gd name="connsiteY60" fmla="*/ 1571625 h 3333750"/>
                    <a:gd name="connsiteX61" fmla="*/ 122238 w 2276475"/>
                    <a:gd name="connsiteY61" fmla="*/ 1519238 h 3333750"/>
                    <a:gd name="connsiteX62" fmla="*/ 122238 w 2276475"/>
                    <a:gd name="connsiteY62" fmla="*/ 1970070 h 3333750"/>
                    <a:gd name="connsiteX63" fmla="*/ 122238 w 2276475"/>
                    <a:gd name="connsiteY63" fmla="*/ 2073275 h 3333750"/>
                    <a:gd name="connsiteX64" fmla="*/ 256628 w 2276475"/>
                    <a:gd name="connsiteY64" fmla="*/ 2073275 h 3333750"/>
                    <a:gd name="connsiteX65" fmla="*/ 2149850 w 2276475"/>
                    <a:gd name="connsiteY65" fmla="*/ 2073275 h 3333750"/>
                    <a:gd name="connsiteX66" fmla="*/ 2154238 w 2276475"/>
                    <a:gd name="connsiteY66" fmla="*/ 2073275 h 3333750"/>
                    <a:gd name="connsiteX67" fmla="*/ 2154238 w 2276475"/>
                    <a:gd name="connsiteY67" fmla="*/ 1833306 h 3333750"/>
                    <a:gd name="connsiteX68" fmla="*/ 2154238 w 2276475"/>
                    <a:gd name="connsiteY68" fmla="*/ 1541561 h 3333750"/>
                    <a:gd name="connsiteX69" fmla="*/ 2154238 w 2276475"/>
                    <a:gd name="connsiteY69" fmla="*/ 1519238 h 3333750"/>
                    <a:gd name="connsiteX70" fmla="*/ 2019847 w 2276475"/>
                    <a:gd name="connsiteY70" fmla="*/ 1519238 h 3333750"/>
                    <a:gd name="connsiteX71" fmla="*/ 126626 w 2276475"/>
                    <a:gd name="connsiteY71" fmla="*/ 1519238 h 3333750"/>
                    <a:gd name="connsiteX72" fmla="*/ 399000 w 2276475"/>
                    <a:gd name="connsiteY72" fmla="*/ 1143000 h 3333750"/>
                    <a:gd name="connsiteX73" fmla="*/ 1339314 w 2276475"/>
                    <a:gd name="connsiteY73" fmla="*/ 1143000 h 3333750"/>
                    <a:gd name="connsiteX74" fmla="*/ 1400176 w 2276475"/>
                    <a:gd name="connsiteY74" fmla="*/ 1203325 h 3333750"/>
                    <a:gd name="connsiteX75" fmla="*/ 1339314 w 2276475"/>
                    <a:gd name="connsiteY75" fmla="*/ 1263650 h 3333750"/>
                    <a:gd name="connsiteX76" fmla="*/ 399000 w 2276475"/>
                    <a:gd name="connsiteY76" fmla="*/ 1263650 h 3333750"/>
                    <a:gd name="connsiteX77" fmla="*/ 338138 w 2276475"/>
                    <a:gd name="connsiteY77" fmla="*/ 1203325 h 3333750"/>
                    <a:gd name="connsiteX78" fmla="*/ 399000 w 2276475"/>
                    <a:gd name="connsiteY78" fmla="*/ 1143000 h 3333750"/>
                    <a:gd name="connsiteX79" fmla="*/ 1674020 w 2276475"/>
                    <a:gd name="connsiteY79" fmla="*/ 1012825 h 3333750"/>
                    <a:gd name="connsiteX80" fmla="*/ 1603679 w 2276475"/>
                    <a:gd name="connsiteY80" fmla="*/ 1043153 h 3333750"/>
                    <a:gd name="connsiteX81" fmla="*/ 1570038 w 2276475"/>
                    <a:gd name="connsiteY81" fmla="*/ 1115942 h 3333750"/>
                    <a:gd name="connsiteX82" fmla="*/ 1674020 w 2276475"/>
                    <a:gd name="connsiteY82" fmla="*/ 1216025 h 3333750"/>
                    <a:gd name="connsiteX83" fmla="*/ 1778001 w 2276475"/>
                    <a:gd name="connsiteY83" fmla="*/ 1115942 h 3333750"/>
                    <a:gd name="connsiteX84" fmla="*/ 1747418 w 2276475"/>
                    <a:gd name="connsiteY84" fmla="*/ 1043153 h 3333750"/>
                    <a:gd name="connsiteX85" fmla="*/ 1674020 w 2276475"/>
                    <a:gd name="connsiteY85" fmla="*/ 1012825 h 3333750"/>
                    <a:gd name="connsiteX86" fmla="*/ 1673225 w 2276475"/>
                    <a:gd name="connsiteY86" fmla="*/ 890588 h 3333750"/>
                    <a:gd name="connsiteX87" fmla="*/ 1676272 w 2276475"/>
                    <a:gd name="connsiteY87" fmla="*/ 890588 h 3333750"/>
                    <a:gd name="connsiteX88" fmla="*/ 1831632 w 2276475"/>
                    <a:gd name="connsiteY88" fmla="*/ 957350 h 3333750"/>
                    <a:gd name="connsiteX89" fmla="*/ 1898650 w 2276475"/>
                    <a:gd name="connsiteY89" fmla="*/ 1115149 h 3333750"/>
                    <a:gd name="connsiteX90" fmla="*/ 1673225 w 2276475"/>
                    <a:gd name="connsiteY90" fmla="*/ 1336676 h 3333750"/>
                    <a:gd name="connsiteX91" fmla="*/ 1447800 w 2276475"/>
                    <a:gd name="connsiteY91" fmla="*/ 1115149 h 3333750"/>
                    <a:gd name="connsiteX92" fmla="*/ 1514818 w 2276475"/>
                    <a:gd name="connsiteY92" fmla="*/ 954315 h 3333750"/>
                    <a:gd name="connsiteX93" fmla="*/ 1673225 w 2276475"/>
                    <a:gd name="connsiteY93" fmla="*/ 890588 h 3333750"/>
                    <a:gd name="connsiteX94" fmla="*/ 122238 w 2276475"/>
                    <a:gd name="connsiteY94" fmla="*/ 844550 h 3333750"/>
                    <a:gd name="connsiteX95" fmla="*/ 122238 w 2276475"/>
                    <a:gd name="connsiteY95" fmla="*/ 1398588 h 3333750"/>
                    <a:gd name="connsiteX96" fmla="*/ 256628 w 2276475"/>
                    <a:gd name="connsiteY96" fmla="*/ 1398588 h 3333750"/>
                    <a:gd name="connsiteX97" fmla="*/ 2149850 w 2276475"/>
                    <a:gd name="connsiteY97" fmla="*/ 1398588 h 3333750"/>
                    <a:gd name="connsiteX98" fmla="*/ 2154238 w 2276475"/>
                    <a:gd name="connsiteY98" fmla="*/ 1398588 h 3333750"/>
                    <a:gd name="connsiteX99" fmla="*/ 2154238 w 2276475"/>
                    <a:gd name="connsiteY99" fmla="*/ 1341995 h 3333750"/>
                    <a:gd name="connsiteX100" fmla="*/ 2154238 w 2276475"/>
                    <a:gd name="connsiteY100" fmla="*/ 1128212 h 3333750"/>
                    <a:gd name="connsiteX101" fmla="*/ 2154238 w 2276475"/>
                    <a:gd name="connsiteY101" fmla="*/ 844550 h 3333750"/>
                    <a:gd name="connsiteX102" fmla="*/ 2019847 w 2276475"/>
                    <a:gd name="connsiteY102" fmla="*/ 844550 h 3333750"/>
                    <a:gd name="connsiteX103" fmla="*/ 126626 w 2276475"/>
                    <a:gd name="connsiteY103" fmla="*/ 844550 h 3333750"/>
                    <a:gd name="connsiteX104" fmla="*/ 395840 w 2276475"/>
                    <a:gd name="connsiteY104" fmla="*/ 471488 h 3333750"/>
                    <a:gd name="connsiteX105" fmla="*/ 1342474 w 2276475"/>
                    <a:gd name="connsiteY105" fmla="*/ 471488 h 3333750"/>
                    <a:gd name="connsiteX106" fmla="*/ 1403351 w 2276475"/>
                    <a:gd name="connsiteY106" fmla="*/ 531813 h 3333750"/>
                    <a:gd name="connsiteX107" fmla="*/ 1342474 w 2276475"/>
                    <a:gd name="connsiteY107" fmla="*/ 592138 h 3333750"/>
                    <a:gd name="connsiteX108" fmla="*/ 395840 w 2276475"/>
                    <a:gd name="connsiteY108" fmla="*/ 592138 h 3333750"/>
                    <a:gd name="connsiteX109" fmla="*/ 334963 w 2276475"/>
                    <a:gd name="connsiteY109" fmla="*/ 531813 h 3333750"/>
                    <a:gd name="connsiteX110" fmla="*/ 395840 w 2276475"/>
                    <a:gd name="connsiteY110" fmla="*/ 471488 h 3333750"/>
                    <a:gd name="connsiteX111" fmla="*/ 1677078 w 2276475"/>
                    <a:gd name="connsiteY111" fmla="*/ 331788 h 3333750"/>
                    <a:gd name="connsiteX112" fmla="*/ 1570038 w 2276475"/>
                    <a:gd name="connsiteY112" fmla="*/ 431872 h 3333750"/>
                    <a:gd name="connsiteX113" fmla="*/ 1600621 w 2276475"/>
                    <a:gd name="connsiteY113" fmla="*/ 504660 h 3333750"/>
                    <a:gd name="connsiteX114" fmla="*/ 1674020 w 2276475"/>
                    <a:gd name="connsiteY114" fmla="*/ 534988 h 3333750"/>
                    <a:gd name="connsiteX115" fmla="*/ 1747418 w 2276475"/>
                    <a:gd name="connsiteY115" fmla="*/ 504660 h 3333750"/>
                    <a:gd name="connsiteX116" fmla="*/ 1778001 w 2276475"/>
                    <a:gd name="connsiteY116" fmla="*/ 434905 h 3333750"/>
                    <a:gd name="connsiteX117" fmla="*/ 1677078 w 2276475"/>
                    <a:gd name="connsiteY117" fmla="*/ 331788 h 3333750"/>
                    <a:gd name="connsiteX118" fmla="*/ 1676272 w 2276475"/>
                    <a:gd name="connsiteY118" fmla="*/ 209550 h 3333750"/>
                    <a:gd name="connsiteX119" fmla="*/ 1898650 w 2276475"/>
                    <a:gd name="connsiteY119" fmla="*/ 434910 h 3333750"/>
                    <a:gd name="connsiteX120" fmla="*/ 1831632 w 2276475"/>
                    <a:gd name="connsiteY120" fmla="*/ 593272 h 3333750"/>
                    <a:gd name="connsiteX121" fmla="*/ 1673225 w 2276475"/>
                    <a:gd name="connsiteY121" fmla="*/ 657225 h 3333750"/>
                    <a:gd name="connsiteX122" fmla="*/ 1670179 w 2276475"/>
                    <a:gd name="connsiteY122" fmla="*/ 657225 h 3333750"/>
                    <a:gd name="connsiteX123" fmla="*/ 1514818 w 2276475"/>
                    <a:gd name="connsiteY123" fmla="*/ 590226 h 3333750"/>
                    <a:gd name="connsiteX124" fmla="*/ 1447800 w 2276475"/>
                    <a:gd name="connsiteY124" fmla="*/ 431865 h 3333750"/>
                    <a:gd name="connsiteX125" fmla="*/ 1676272 w 2276475"/>
                    <a:gd name="connsiteY125" fmla="*/ 209550 h 3333750"/>
                    <a:gd name="connsiteX126" fmla="*/ 128322 w 2276475"/>
                    <a:gd name="connsiteY126" fmla="*/ 122238 h 3333750"/>
                    <a:gd name="connsiteX127" fmla="*/ 122238 w 2276475"/>
                    <a:gd name="connsiteY127" fmla="*/ 155669 h 3333750"/>
                    <a:gd name="connsiteX128" fmla="*/ 122238 w 2276475"/>
                    <a:gd name="connsiteY128" fmla="*/ 723900 h 3333750"/>
                    <a:gd name="connsiteX129" fmla="*/ 256628 w 2276475"/>
                    <a:gd name="connsiteY129" fmla="*/ 723900 h 3333750"/>
                    <a:gd name="connsiteX130" fmla="*/ 2149850 w 2276475"/>
                    <a:gd name="connsiteY130" fmla="*/ 723900 h 3333750"/>
                    <a:gd name="connsiteX131" fmla="*/ 2154238 w 2276475"/>
                    <a:gd name="connsiteY131" fmla="*/ 723900 h 3333750"/>
                    <a:gd name="connsiteX132" fmla="*/ 2154238 w 2276475"/>
                    <a:gd name="connsiteY132" fmla="*/ 152630 h 3333750"/>
                    <a:gd name="connsiteX133" fmla="*/ 2148154 w 2276475"/>
                    <a:gd name="connsiteY133" fmla="*/ 122238 h 3333750"/>
                    <a:gd name="connsiteX134" fmla="*/ 128322 w 2276475"/>
                    <a:gd name="connsiteY134" fmla="*/ 122238 h 3333750"/>
                    <a:gd name="connsiteX135" fmla="*/ 106520 w 2276475"/>
                    <a:gd name="connsiteY135" fmla="*/ 0 h 3333750"/>
                    <a:gd name="connsiteX136" fmla="*/ 2169956 w 2276475"/>
                    <a:gd name="connsiteY136" fmla="*/ 0 h 3333750"/>
                    <a:gd name="connsiteX137" fmla="*/ 2197346 w 2276475"/>
                    <a:gd name="connsiteY137" fmla="*/ 6078 h 3333750"/>
                    <a:gd name="connsiteX138" fmla="*/ 2276475 w 2276475"/>
                    <a:gd name="connsiteY138" fmla="*/ 151949 h 3333750"/>
                    <a:gd name="connsiteX139" fmla="*/ 2276475 w 2276475"/>
                    <a:gd name="connsiteY139" fmla="*/ 784225 h 3333750"/>
                    <a:gd name="connsiteX140" fmla="*/ 2276475 w 2276475"/>
                    <a:gd name="connsiteY140" fmla="*/ 1127458 h 3333750"/>
                    <a:gd name="connsiteX141" fmla="*/ 2276475 w 2276475"/>
                    <a:gd name="connsiteY141" fmla="*/ 1446550 h 3333750"/>
                    <a:gd name="connsiteX142" fmla="*/ 2276475 w 2276475"/>
                    <a:gd name="connsiteY142" fmla="*/ 1458913 h 3333750"/>
                    <a:gd name="connsiteX143" fmla="*/ 2276475 w 2276475"/>
                    <a:gd name="connsiteY143" fmla="*/ 1573943 h 3333750"/>
                    <a:gd name="connsiteX144" fmla="*/ 2276475 w 2276475"/>
                    <a:gd name="connsiteY144" fmla="*/ 1832499 h 3333750"/>
                    <a:gd name="connsiteX145" fmla="*/ 2276475 w 2276475"/>
                    <a:gd name="connsiteY145" fmla="*/ 2133600 h 3333750"/>
                    <a:gd name="connsiteX146" fmla="*/ 2276475 w 2276475"/>
                    <a:gd name="connsiteY146" fmla="*/ 2808288 h 3333750"/>
                    <a:gd name="connsiteX147" fmla="*/ 2276475 w 2276475"/>
                    <a:gd name="connsiteY147" fmla="*/ 3184841 h 3333750"/>
                    <a:gd name="connsiteX148" fmla="*/ 2197346 w 2276475"/>
                    <a:gd name="connsiteY148" fmla="*/ 3327672 h 3333750"/>
                    <a:gd name="connsiteX149" fmla="*/ 2169956 w 2276475"/>
                    <a:gd name="connsiteY149" fmla="*/ 3333750 h 3333750"/>
                    <a:gd name="connsiteX150" fmla="*/ 106520 w 2276475"/>
                    <a:gd name="connsiteY150" fmla="*/ 3333750 h 3333750"/>
                    <a:gd name="connsiteX151" fmla="*/ 79129 w 2276475"/>
                    <a:gd name="connsiteY151" fmla="*/ 3327672 h 3333750"/>
                    <a:gd name="connsiteX152" fmla="*/ 0 w 2276475"/>
                    <a:gd name="connsiteY152" fmla="*/ 3184841 h 3333750"/>
                    <a:gd name="connsiteX153" fmla="*/ 0 w 2276475"/>
                    <a:gd name="connsiteY153" fmla="*/ 2808288 h 3333750"/>
                    <a:gd name="connsiteX154" fmla="*/ 0 w 2276475"/>
                    <a:gd name="connsiteY154" fmla="*/ 2574008 h 3333750"/>
                    <a:gd name="connsiteX155" fmla="*/ 0 w 2276475"/>
                    <a:gd name="connsiteY155" fmla="*/ 2373436 h 3333750"/>
                    <a:gd name="connsiteX156" fmla="*/ 0 w 2276475"/>
                    <a:gd name="connsiteY156" fmla="*/ 2139768 h 3333750"/>
                    <a:gd name="connsiteX157" fmla="*/ 0 w 2276475"/>
                    <a:gd name="connsiteY157" fmla="*/ 2133600 h 3333750"/>
                    <a:gd name="connsiteX158" fmla="*/ 0 w 2276475"/>
                    <a:gd name="connsiteY158" fmla="*/ 2067930 h 3333750"/>
                    <a:gd name="connsiteX159" fmla="*/ 0 w 2276475"/>
                    <a:gd name="connsiteY159" fmla="*/ 1969253 h 3333750"/>
                    <a:gd name="connsiteX160" fmla="*/ 0 w 2276475"/>
                    <a:gd name="connsiteY160" fmla="*/ 1458913 h 3333750"/>
                    <a:gd name="connsiteX161" fmla="*/ 0 w 2276475"/>
                    <a:gd name="connsiteY161" fmla="*/ 784225 h 3333750"/>
                    <a:gd name="connsiteX162" fmla="*/ 0 w 2276475"/>
                    <a:gd name="connsiteY162" fmla="*/ 154988 h 3333750"/>
                    <a:gd name="connsiteX163" fmla="*/ 79129 w 2276475"/>
                    <a:gd name="connsiteY163" fmla="*/ 6078 h 3333750"/>
                    <a:gd name="connsiteX164" fmla="*/ 106520 w 2276475"/>
                    <a:gd name="connsiteY164" fmla="*/ 0 h 333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</a:cxnLst>
                  <a:rect l="l" t="t" r="r" b="b"/>
                  <a:pathLst>
                    <a:path w="2276475" h="3333750">
                      <a:moveTo>
                        <a:pt x="122238" y="2868613"/>
                      </a:moveTo>
                      <a:lnTo>
                        <a:pt x="122238" y="3185748"/>
                      </a:lnTo>
                      <a:cubicBezTo>
                        <a:pt x="122238" y="3200944"/>
                        <a:pt x="125280" y="3210062"/>
                        <a:pt x="128322" y="3213101"/>
                      </a:cubicBezTo>
                      <a:cubicBezTo>
                        <a:pt x="2148154" y="3213101"/>
                        <a:pt x="2148154" y="3213101"/>
                        <a:pt x="2148154" y="3213101"/>
                      </a:cubicBezTo>
                      <a:cubicBezTo>
                        <a:pt x="2151196" y="3210062"/>
                        <a:pt x="2154238" y="3200944"/>
                        <a:pt x="2154238" y="3185748"/>
                      </a:cubicBezTo>
                      <a:lnTo>
                        <a:pt x="2154238" y="2868613"/>
                      </a:lnTo>
                      <a:lnTo>
                        <a:pt x="2019847" y="2868613"/>
                      </a:lnTo>
                      <a:cubicBezTo>
                        <a:pt x="692797" y="2868613"/>
                        <a:pt x="264716" y="2868613"/>
                        <a:pt x="126626" y="2868613"/>
                      </a:cubicBezTo>
                      <a:close/>
                      <a:moveTo>
                        <a:pt x="399008" y="2470150"/>
                      </a:moveTo>
                      <a:cubicBezTo>
                        <a:pt x="1342482" y="2470150"/>
                        <a:pt x="1342482" y="2470150"/>
                        <a:pt x="1342482" y="2470150"/>
                      </a:cubicBezTo>
                      <a:cubicBezTo>
                        <a:pt x="1375960" y="2470150"/>
                        <a:pt x="1403351" y="2497654"/>
                        <a:pt x="1403351" y="2531269"/>
                      </a:cubicBezTo>
                      <a:cubicBezTo>
                        <a:pt x="1403351" y="2564885"/>
                        <a:pt x="1375960" y="2592388"/>
                        <a:pt x="1342482" y="2592388"/>
                      </a:cubicBezTo>
                      <a:cubicBezTo>
                        <a:pt x="399008" y="2592388"/>
                        <a:pt x="399008" y="2592388"/>
                        <a:pt x="399008" y="2592388"/>
                      </a:cubicBezTo>
                      <a:cubicBezTo>
                        <a:pt x="365529" y="2592388"/>
                        <a:pt x="338138" y="2564885"/>
                        <a:pt x="338138" y="2531269"/>
                      </a:cubicBezTo>
                      <a:cubicBezTo>
                        <a:pt x="338138" y="2497654"/>
                        <a:pt x="365529" y="2470150"/>
                        <a:pt x="399008" y="2470150"/>
                      </a:cubicBezTo>
                      <a:close/>
                      <a:moveTo>
                        <a:pt x="1677078" y="2373313"/>
                      </a:moveTo>
                      <a:cubicBezTo>
                        <a:pt x="1646495" y="2373313"/>
                        <a:pt x="1618971" y="2385444"/>
                        <a:pt x="1600621" y="2403641"/>
                      </a:cubicBezTo>
                      <a:cubicBezTo>
                        <a:pt x="1582271" y="2421839"/>
                        <a:pt x="1570038" y="2446101"/>
                        <a:pt x="1570038" y="2473397"/>
                      </a:cubicBezTo>
                      <a:cubicBezTo>
                        <a:pt x="1570038" y="2500692"/>
                        <a:pt x="1582271" y="2527988"/>
                        <a:pt x="1600621" y="2546185"/>
                      </a:cubicBezTo>
                      <a:cubicBezTo>
                        <a:pt x="1618971" y="2564382"/>
                        <a:pt x="1646495" y="2576513"/>
                        <a:pt x="1674020" y="2576513"/>
                      </a:cubicBezTo>
                      <a:cubicBezTo>
                        <a:pt x="1701544" y="2576513"/>
                        <a:pt x="1729069" y="2564382"/>
                        <a:pt x="1747418" y="2546185"/>
                      </a:cubicBezTo>
                      <a:cubicBezTo>
                        <a:pt x="1768826" y="2524955"/>
                        <a:pt x="1778001" y="2500692"/>
                        <a:pt x="1778001" y="2473397"/>
                      </a:cubicBezTo>
                      <a:cubicBezTo>
                        <a:pt x="1778001" y="2418806"/>
                        <a:pt x="1732127" y="2373313"/>
                        <a:pt x="1677078" y="2373313"/>
                      </a:cubicBezTo>
                      <a:close/>
                      <a:moveTo>
                        <a:pt x="1676272" y="2252663"/>
                      </a:moveTo>
                      <a:cubicBezTo>
                        <a:pt x="1798123" y="2252663"/>
                        <a:pt x="1898650" y="2352805"/>
                        <a:pt x="1898650" y="2474190"/>
                      </a:cubicBezTo>
                      <a:cubicBezTo>
                        <a:pt x="1898650" y="2534882"/>
                        <a:pt x="1877326" y="2589505"/>
                        <a:pt x="1834678" y="2631990"/>
                      </a:cubicBezTo>
                      <a:cubicBezTo>
                        <a:pt x="1792030" y="2674474"/>
                        <a:pt x="1734151" y="2698751"/>
                        <a:pt x="1673225" y="2698751"/>
                      </a:cubicBezTo>
                      <a:cubicBezTo>
                        <a:pt x="1612300" y="2698751"/>
                        <a:pt x="1557466" y="2674474"/>
                        <a:pt x="1514818" y="2631990"/>
                      </a:cubicBezTo>
                      <a:cubicBezTo>
                        <a:pt x="1472171" y="2589505"/>
                        <a:pt x="1447800" y="2534882"/>
                        <a:pt x="1447800" y="2474190"/>
                      </a:cubicBezTo>
                      <a:cubicBezTo>
                        <a:pt x="1447800" y="2416532"/>
                        <a:pt x="1472171" y="2358875"/>
                        <a:pt x="1514818" y="2316390"/>
                      </a:cubicBezTo>
                      <a:cubicBezTo>
                        <a:pt x="1557466" y="2276940"/>
                        <a:pt x="1615346" y="2252663"/>
                        <a:pt x="1676272" y="2252663"/>
                      </a:cubicBezTo>
                      <a:close/>
                      <a:moveTo>
                        <a:pt x="122238" y="2193925"/>
                      </a:moveTo>
                      <a:lnTo>
                        <a:pt x="122238" y="2203756"/>
                      </a:lnTo>
                      <a:cubicBezTo>
                        <a:pt x="122238" y="2374283"/>
                        <a:pt x="122238" y="2374283"/>
                        <a:pt x="122238" y="2374283"/>
                      </a:cubicBezTo>
                      <a:cubicBezTo>
                        <a:pt x="122238" y="2574870"/>
                        <a:pt x="122238" y="2574870"/>
                        <a:pt x="122238" y="2574870"/>
                      </a:cubicBezTo>
                      <a:lnTo>
                        <a:pt x="122238" y="2747963"/>
                      </a:lnTo>
                      <a:lnTo>
                        <a:pt x="256628" y="2747963"/>
                      </a:lnTo>
                      <a:cubicBezTo>
                        <a:pt x="1583679" y="2747963"/>
                        <a:pt x="2011759" y="2747963"/>
                        <a:pt x="2149850" y="2747963"/>
                      </a:cubicBezTo>
                      <a:lnTo>
                        <a:pt x="2154238" y="2747963"/>
                      </a:lnTo>
                      <a:lnTo>
                        <a:pt x="2154238" y="2193925"/>
                      </a:lnTo>
                      <a:lnTo>
                        <a:pt x="2019847" y="2193925"/>
                      </a:lnTo>
                      <a:cubicBezTo>
                        <a:pt x="692797" y="2193925"/>
                        <a:pt x="264716" y="2193925"/>
                        <a:pt x="126626" y="2193925"/>
                      </a:cubicBezTo>
                      <a:close/>
                      <a:moveTo>
                        <a:pt x="399008" y="1808163"/>
                      </a:moveTo>
                      <a:cubicBezTo>
                        <a:pt x="1342482" y="1808163"/>
                        <a:pt x="1342482" y="1808163"/>
                        <a:pt x="1342482" y="1808163"/>
                      </a:cubicBezTo>
                      <a:cubicBezTo>
                        <a:pt x="1375960" y="1808163"/>
                        <a:pt x="1403351" y="1835666"/>
                        <a:pt x="1403351" y="1869282"/>
                      </a:cubicBezTo>
                      <a:cubicBezTo>
                        <a:pt x="1403351" y="1902897"/>
                        <a:pt x="1375960" y="1930401"/>
                        <a:pt x="1342482" y="1930401"/>
                      </a:cubicBezTo>
                      <a:cubicBezTo>
                        <a:pt x="399008" y="1930401"/>
                        <a:pt x="399008" y="1930401"/>
                        <a:pt x="399008" y="1930401"/>
                      </a:cubicBezTo>
                      <a:cubicBezTo>
                        <a:pt x="365529" y="1930401"/>
                        <a:pt x="338138" y="1902897"/>
                        <a:pt x="338138" y="1869282"/>
                      </a:cubicBezTo>
                      <a:cubicBezTo>
                        <a:pt x="338138" y="1835666"/>
                        <a:pt x="365529" y="1808163"/>
                        <a:pt x="399008" y="1808163"/>
                      </a:cubicBezTo>
                      <a:close/>
                      <a:moveTo>
                        <a:pt x="1674020" y="1692275"/>
                      </a:moveTo>
                      <a:cubicBezTo>
                        <a:pt x="1618971" y="1692275"/>
                        <a:pt x="1570038" y="1741180"/>
                        <a:pt x="1570038" y="1793141"/>
                      </a:cubicBezTo>
                      <a:cubicBezTo>
                        <a:pt x="1570038" y="1851215"/>
                        <a:pt x="1618971" y="1897063"/>
                        <a:pt x="1674020" y="1897063"/>
                      </a:cubicBezTo>
                      <a:cubicBezTo>
                        <a:pt x="1729069" y="1897063"/>
                        <a:pt x="1778001" y="1851215"/>
                        <a:pt x="1778001" y="1796197"/>
                      </a:cubicBezTo>
                      <a:cubicBezTo>
                        <a:pt x="1778001" y="1768689"/>
                        <a:pt x="1768826" y="1744236"/>
                        <a:pt x="1747418" y="1722840"/>
                      </a:cubicBezTo>
                      <a:cubicBezTo>
                        <a:pt x="1729069" y="1701445"/>
                        <a:pt x="1701544" y="1692275"/>
                        <a:pt x="1674020" y="1692275"/>
                      </a:cubicBezTo>
                      <a:close/>
                      <a:moveTo>
                        <a:pt x="1673225" y="1571625"/>
                      </a:moveTo>
                      <a:cubicBezTo>
                        <a:pt x="1731105" y="1571625"/>
                        <a:pt x="1792030" y="1595902"/>
                        <a:pt x="1834678" y="1638387"/>
                      </a:cubicBezTo>
                      <a:cubicBezTo>
                        <a:pt x="1877326" y="1680871"/>
                        <a:pt x="1898650" y="1738529"/>
                        <a:pt x="1898650" y="1796186"/>
                      </a:cubicBezTo>
                      <a:cubicBezTo>
                        <a:pt x="1898650" y="1917571"/>
                        <a:pt x="1795077" y="2017713"/>
                        <a:pt x="1673225" y="2017713"/>
                      </a:cubicBezTo>
                      <a:cubicBezTo>
                        <a:pt x="1548328" y="2017713"/>
                        <a:pt x="1447800" y="1917571"/>
                        <a:pt x="1447800" y="1796186"/>
                      </a:cubicBezTo>
                      <a:cubicBezTo>
                        <a:pt x="1447800" y="1674802"/>
                        <a:pt x="1551374" y="1571625"/>
                        <a:pt x="1673225" y="1571625"/>
                      </a:cubicBezTo>
                      <a:close/>
                      <a:moveTo>
                        <a:pt x="122238" y="1519238"/>
                      </a:moveTo>
                      <a:lnTo>
                        <a:pt x="122238" y="1970070"/>
                      </a:lnTo>
                      <a:lnTo>
                        <a:pt x="122238" y="2073275"/>
                      </a:lnTo>
                      <a:lnTo>
                        <a:pt x="256628" y="2073275"/>
                      </a:lnTo>
                      <a:cubicBezTo>
                        <a:pt x="1583679" y="2073275"/>
                        <a:pt x="2011759" y="2073275"/>
                        <a:pt x="2149850" y="2073275"/>
                      </a:cubicBezTo>
                      <a:lnTo>
                        <a:pt x="2154238" y="2073275"/>
                      </a:lnTo>
                      <a:lnTo>
                        <a:pt x="2154238" y="1833306"/>
                      </a:lnTo>
                      <a:cubicBezTo>
                        <a:pt x="2154238" y="1688564"/>
                        <a:pt x="2154238" y="1598101"/>
                        <a:pt x="2154238" y="1541561"/>
                      </a:cubicBezTo>
                      <a:lnTo>
                        <a:pt x="2154238" y="1519238"/>
                      </a:lnTo>
                      <a:lnTo>
                        <a:pt x="2019847" y="1519238"/>
                      </a:lnTo>
                      <a:cubicBezTo>
                        <a:pt x="692797" y="1519238"/>
                        <a:pt x="264716" y="1519238"/>
                        <a:pt x="126626" y="1519238"/>
                      </a:cubicBezTo>
                      <a:close/>
                      <a:moveTo>
                        <a:pt x="399000" y="1143000"/>
                      </a:moveTo>
                      <a:cubicBezTo>
                        <a:pt x="1339314" y="1143000"/>
                        <a:pt x="1339314" y="1143000"/>
                        <a:pt x="1339314" y="1143000"/>
                      </a:cubicBezTo>
                      <a:cubicBezTo>
                        <a:pt x="1372788" y="1143000"/>
                        <a:pt x="1400176" y="1170146"/>
                        <a:pt x="1400176" y="1203325"/>
                      </a:cubicBezTo>
                      <a:cubicBezTo>
                        <a:pt x="1400176" y="1236504"/>
                        <a:pt x="1372788" y="1263650"/>
                        <a:pt x="1339314" y="1263650"/>
                      </a:cubicBezTo>
                      <a:cubicBezTo>
                        <a:pt x="399000" y="1263650"/>
                        <a:pt x="399000" y="1263650"/>
                        <a:pt x="399000" y="1263650"/>
                      </a:cubicBezTo>
                      <a:cubicBezTo>
                        <a:pt x="365526" y="1263650"/>
                        <a:pt x="338138" y="1236504"/>
                        <a:pt x="338138" y="1203325"/>
                      </a:cubicBezTo>
                      <a:cubicBezTo>
                        <a:pt x="338138" y="1170146"/>
                        <a:pt x="365526" y="1143000"/>
                        <a:pt x="399000" y="1143000"/>
                      </a:cubicBezTo>
                      <a:close/>
                      <a:moveTo>
                        <a:pt x="1674020" y="1012825"/>
                      </a:moveTo>
                      <a:cubicBezTo>
                        <a:pt x="1646495" y="1012825"/>
                        <a:pt x="1622029" y="1021924"/>
                        <a:pt x="1603679" y="1043153"/>
                      </a:cubicBezTo>
                      <a:cubicBezTo>
                        <a:pt x="1582271" y="1061351"/>
                        <a:pt x="1570038" y="1088646"/>
                        <a:pt x="1570038" y="1115942"/>
                      </a:cubicBezTo>
                      <a:cubicBezTo>
                        <a:pt x="1570038" y="1170533"/>
                        <a:pt x="1618971" y="1216025"/>
                        <a:pt x="1674020" y="1216025"/>
                      </a:cubicBezTo>
                      <a:cubicBezTo>
                        <a:pt x="1729069" y="1216025"/>
                        <a:pt x="1778001" y="1170533"/>
                        <a:pt x="1778001" y="1115942"/>
                      </a:cubicBezTo>
                      <a:cubicBezTo>
                        <a:pt x="1778001" y="1088646"/>
                        <a:pt x="1768826" y="1064383"/>
                        <a:pt x="1747418" y="1043153"/>
                      </a:cubicBezTo>
                      <a:cubicBezTo>
                        <a:pt x="1729069" y="1024956"/>
                        <a:pt x="1701544" y="1012825"/>
                        <a:pt x="1674020" y="1012825"/>
                      </a:cubicBezTo>
                      <a:close/>
                      <a:moveTo>
                        <a:pt x="1673225" y="890588"/>
                      </a:moveTo>
                      <a:cubicBezTo>
                        <a:pt x="1673225" y="890588"/>
                        <a:pt x="1676272" y="890588"/>
                        <a:pt x="1676272" y="890588"/>
                      </a:cubicBezTo>
                      <a:cubicBezTo>
                        <a:pt x="1734151" y="890588"/>
                        <a:pt x="1788984" y="914865"/>
                        <a:pt x="1831632" y="957350"/>
                      </a:cubicBezTo>
                      <a:cubicBezTo>
                        <a:pt x="1874280" y="999834"/>
                        <a:pt x="1898650" y="1057492"/>
                        <a:pt x="1898650" y="1115149"/>
                      </a:cubicBezTo>
                      <a:cubicBezTo>
                        <a:pt x="1898650" y="1236534"/>
                        <a:pt x="1798123" y="1336676"/>
                        <a:pt x="1673225" y="1336676"/>
                      </a:cubicBezTo>
                      <a:cubicBezTo>
                        <a:pt x="1551374" y="1336676"/>
                        <a:pt x="1447800" y="1236534"/>
                        <a:pt x="1447800" y="1115149"/>
                      </a:cubicBezTo>
                      <a:cubicBezTo>
                        <a:pt x="1447800" y="1054457"/>
                        <a:pt x="1472171" y="999834"/>
                        <a:pt x="1514818" y="954315"/>
                      </a:cubicBezTo>
                      <a:cubicBezTo>
                        <a:pt x="1557466" y="914865"/>
                        <a:pt x="1615346" y="890588"/>
                        <a:pt x="1673225" y="890588"/>
                      </a:cubicBezTo>
                      <a:close/>
                      <a:moveTo>
                        <a:pt x="122238" y="844550"/>
                      </a:moveTo>
                      <a:lnTo>
                        <a:pt x="122238" y="1398588"/>
                      </a:lnTo>
                      <a:lnTo>
                        <a:pt x="256628" y="1398588"/>
                      </a:lnTo>
                      <a:cubicBezTo>
                        <a:pt x="1583679" y="1398588"/>
                        <a:pt x="2011759" y="1398588"/>
                        <a:pt x="2149850" y="1398588"/>
                      </a:cubicBezTo>
                      <a:lnTo>
                        <a:pt x="2154238" y="1398588"/>
                      </a:lnTo>
                      <a:lnTo>
                        <a:pt x="2154238" y="1341995"/>
                      </a:lnTo>
                      <a:cubicBezTo>
                        <a:pt x="2154238" y="1128212"/>
                        <a:pt x="2154238" y="1128212"/>
                        <a:pt x="2154238" y="1128212"/>
                      </a:cubicBezTo>
                      <a:lnTo>
                        <a:pt x="2154238" y="844550"/>
                      </a:lnTo>
                      <a:lnTo>
                        <a:pt x="2019847" y="844550"/>
                      </a:lnTo>
                      <a:cubicBezTo>
                        <a:pt x="692797" y="844550"/>
                        <a:pt x="264716" y="844550"/>
                        <a:pt x="126626" y="844550"/>
                      </a:cubicBezTo>
                      <a:close/>
                      <a:moveTo>
                        <a:pt x="395840" y="471488"/>
                      </a:moveTo>
                      <a:cubicBezTo>
                        <a:pt x="1342474" y="471488"/>
                        <a:pt x="1342474" y="471488"/>
                        <a:pt x="1342474" y="471488"/>
                      </a:cubicBezTo>
                      <a:cubicBezTo>
                        <a:pt x="1375957" y="471488"/>
                        <a:pt x="1403351" y="498634"/>
                        <a:pt x="1403351" y="531813"/>
                      </a:cubicBezTo>
                      <a:cubicBezTo>
                        <a:pt x="1403351" y="564992"/>
                        <a:pt x="1375957" y="592138"/>
                        <a:pt x="1342474" y="592138"/>
                      </a:cubicBezTo>
                      <a:cubicBezTo>
                        <a:pt x="395840" y="592138"/>
                        <a:pt x="395840" y="592138"/>
                        <a:pt x="395840" y="592138"/>
                      </a:cubicBezTo>
                      <a:cubicBezTo>
                        <a:pt x="362358" y="592138"/>
                        <a:pt x="334963" y="564992"/>
                        <a:pt x="334963" y="531813"/>
                      </a:cubicBezTo>
                      <a:cubicBezTo>
                        <a:pt x="334963" y="498634"/>
                        <a:pt x="362358" y="471488"/>
                        <a:pt x="395840" y="471488"/>
                      </a:cubicBezTo>
                      <a:close/>
                      <a:moveTo>
                        <a:pt x="1677078" y="331788"/>
                      </a:moveTo>
                      <a:cubicBezTo>
                        <a:pt x="1618971" y="331788"/>
                        <a:pt x="1573097" y="377281"/>
                        <a:pt x="1570038" y="431872"/>
                      </a:cubicBezTo>
                      <a:cubicBezTo>
                        <a:pt x="1570038" y="459167"/>
                        <a:pt x="1582271" y="486463"/>
                        <a:pt x="1600621" y="504660"/>
                      </a:cubicBezTo>
                      <a:cubicBezTo>
                        <a:pt x="1618971" y="525890"/>
                        <a:pt x="1646495" y="534988"/>
                        <a:pt x="1674020" y="534988"/>
                      </a:cubicBezTo>
                      <a:cubicBezTo>
                        <a:pt x="1701544" y="534988"/>
                        <a:pt x="1729069" y="525890"/>
                        <a:pt x="1747418" y="504660"/>
                      </a:cubicBezTo>
                      <a:cubicBezTo>
                        <a:pt x="1768826" y="486463"/>
                        <a:pt x="1778001" y="462200"/>
                        <a:pt x="1778001" y="434905"/>
                      </a:cubicBezTo>
                      <a:cubicBezTo>
                        <a:pt x="1778001" y="380314"/>
                        <a:pt x="1732127" y="331788"/>
                        <a:pt x="1677078" y="331788"/>
                      </a:cubicBezTo>
                      <a:close/>
                      <a:moveTo>
                        <a:pt x="1676272" y="209550"/>
                      </a:moveTo>
                      <a:cubicBezTo>
                        <a:pt x="1798123" y="212595"/>
                        <a:pt x="1898650" y="313094"/>
                        <a:pt x="1898650" y="434910"/>
                      </a:cubicBezTo>
                      <a:cubicBezTo>
                        <a:pt x="1898650" y="492773"/>
                        <a:pt x="1874280" y="550636"/>
                        <a:pt x="1831632" y="593272"/>
                      </a:cubicBezTo>
                      <a:cubicBezTo>
                        <a:pt x="1788984" y="632862"/>
                        <a:pt x="1734151" y="657225"/>
                        <a:pt x="1673225" y="657225"/>
                      </a:cubicBezTo>
                      <a:cubicBezTo>
                        <a:pt x="1673225" y="657225"/>
                        <a:pt x="1673225" y="657225"/>
                        <a:pt x="1670179" y="657225"/>
                      </a:cubicBezTo>
                      <a:cubicBezTo>
                        <a:pt x="1612300" y="657225"/>
                        <a:pt x="1554420" y="632862"/>
                        <a:pt x="1514818" y="590226"/>
                      </a:cubicBezTo>
                      <a:cubicBezTo>
                        <a:pt x="1472171" y="547590"/>
                        <a:pt x="1447800" y="492773"/>
                        <a:pt x="1447800" y="431865"/>
                      </a:cubicBezTo>
                      <a:cubicBezTo>
                        <a:pt x="1450847" y="307003"/>
                        <a:pt x="1548328" y="209550"/>
                        <a:pt x="1676272" y="209550"/>
                      </a:cubicBezTo>
                      <a:close/>
                      <a:moveTo>
                        <a:pt x="128322" y="122238"/>
                      </a:moveTo>
                      <a:cubicBezTo>
                        <a:pt x="125280" y="128317"/>
                        <a:pt x="122238" y="137434"/>
                        <a:pt x="122238" y="155669"/>
                      </a:cubicBezTo>
                      <a:lnTo>
                        <a:pt x="122238" y="723900"/>
                      </a:lnTo>
                      <a:lnTo>
                        <a:pt x="256628" y="723900"/>
                      </a:lnTo>
                      <a:cubicBezTo>
                        <a:pt x="1583679" y="723900"/>
                        <a:pt x="2011759" y="723900"/>
                        <a:pt x="2149850" y="723900"/>
                      </a:cubicBezTo>
                      <a:lnTo>
                        <a:pt x="2154238" y="723900"/>
                      </a:lnTo>
                      <a:lnTo>
                        <a:pt x="2154238" y="152630"/>
                      </a:lnTo>
                      <a:cubicBezTo>
                        <a:pt x="2154238" y="134395"/>
                        <a:pt x="2151196" y="128317"/>
                        <a:pt x="2148154" y="122238"/>
                      </a:cubicBezTo>
                      <a:cubicBezTo>
                        <a:pt x="128322" y="122238"/>
                        <a:pt x="128322" y="122238"/>
                        <a:pt x="128322" y="122238"/>
                      </a:cubicBezTo>
                      <a:close/>
                      <a:moveTo>
                        <a:pt x="106520" y="0"/>
                      </a:moveTo>
                      <a:cubicBezTo>
                        <a:pt x="2169956" y="0"/>
                        <a:pt x="2169956" y="0"/>
                        <a:pt x="2169956" y="0"/>
                      </a:cubicBezTo>
                      <a:cubicBezTo>
                        <a:pt x="2179086" y="0"/>
                        <a:pt x="2188216" y="3039"/>
                        <a:pt x="2197346" y="6078"/>
                      </a:cubicBezTo>
                      <a:cubicBezTo>
                        <a:pt x="2276475" y="48624"/>
                        <a:pt x="2276475" y="127637"/>
                        <a:pt x="2276475" y="151949"/>
                      </a:cubicBezTo>
                      <a:lnTo>
                        <a:pt x="2276475" y="784225"/>
                      </a:lnTo>
                      <a:lnTo>
                        <a:pt x="2276475" y="1127458"/>
                      </a:lnTo>
                      <a:cubicBezTo>
                        <a:pt x="2276475" y="1446550"/>
                        <a:pt x="2276475" y="1446550"/>
                        <a:pt x="2276475" y="1446550"/>
                      </a:cubicBezTo>
                      <a:lnTo>
                        <a:pt x="2276475" y="1458913"/>
                      </a:lnTo>
                      <a:lnTo>
                        <a:pt x="2276475" y="1573943"/>
                      </a:lnTo>
                      <a:cubicBezTo>
                        <a:pt x="2276475" y="1832499"/>
                        <a:pt x="2276475" y="1832499"/>
                        <a:pt x="2276475" y="1832499"/>
                      </a:cubicBezTo>
                      <a:lnTo>
                        <a:pt x="2276475" y="2133600"/>
                      </a:lnTo>
                      <a:lnTo>
                        <a:pt x="2276475" y="2808288"/>
                      </a:lnTo>
                      <a:lnTo>
                        <a:pt x="2276475" y="3184841"/>
                      </a:lnTo>
                      <a:cubicBezTo>
                        <a:pt x="2276475" y="3251698"/>
                        <a:pt x="2249084" y="3300321"/>
                        <a:pt x="2197346" y="3327672"/>
                      </a:cubicBezTo>
                      <a:cubicBezTo>
                        <a:pt x="2188216" y="3330711"/>
                        <a:pt x="2179086" y="3333750"/>
                        <a:pt x="2169956" y="3333750"/>
                      </a:cubicBezTo>
                      <a:cubicBezTo>
                        <a:pt x="106520" y="3333750"/>
                        <a:pt x="106520" y="3333750"/>
                        <a:pt x="106520" y="3333750"/>
                      </a:cubicBezTo>
                      <a:cubicBezTo>
                        <a:pt x="97390" y="3333750"/>
                        <a:pt x="88259" y="3330711"/>
                        <a:pt x="79129" y="3327672"/>
                      </a:cubicBezTo>
                      <a:cubicBezTo>
                        <a:pt x="27391" y="3300321"/>
                        <a:pt x="0" y="3251698"/>
                        <a:pt x="0" y="3184841"/>
                      </a:cubicBezTo>
                      <a:lnTo>
                        <a:pt x="0" y="2808288"/>
                      </a:lnTo>
                      <a:lnTo>
                        <a:pt x="0" y="2574008"/>
                      </a:lnTo>
                      <a:cubicBezTo>
                        <a:pt x="0" y="2373436"/>
                        <a:pt x="0" y="2373436"/>
                        <a:pt x="0" y="2373436"/>
                      </a:cubicBezTo>
                      <a:cubicBezTo>
                        <a:pt x="0" y="2272390"/>
                        <a:pt x="0" y="2196606"/>
                        <a:pt x="0" y="2139768"/>
                      </a:cubicBezTo>
                      <a:lnTo>
                        <a:pt x="0" y="2133600"/>
                      </a:lnTo>
                      <a:lnTo>
                        <a:pt x="0" y="2067930"/>
                      </a:lnTo>
                      <a:cubicBezTo>
                        <a:pt x="0" y="1969253"/>
                        <a:pt x="0" y="1969253"/>
                        <a:pt x="0" y="1969253"/>
                      </a:cubicBezTo>
                      <a:lnTo>
                        <a:pt x="0" y="1458913"/>
                      </a:lnTo>
                      <a:lnTo>
                        <a:pt x="0" y="784225"/>
                      </a:lnTo>
                      <a:lnTo>
                        <a:pt x="0" y="154988"/>
                      </a:lnTo>
                      <a:cubicBezTo>
                        <a:pt x="0" y="127637"/>
                        <a:pt x="0" y="48624"/>
                        <a:pt x="79129" y="6078"/>
                      </a:cubicBezTo>
                      <a:cubicBezTo>
                        <a:pt x="88259" y="3039"/>
                        <a:pt x="97390" y="0"/>
                        <a:pt x="1065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defRPr/>
                  </a:pPr>
                  <a:endParaRPr lang="en-US" sz="180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80EE446A-5C69-4156-AA14-5DD2A36687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0700" y="3533813"/>
                <a:ext cx="765175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triangle" w="lg" len="med"/>
                <a:tailEnd type="triangle" w="lg" len="med"/>
              </a:ln>
              <a:effectLst/>
            </p:spPr>
          </p:cxn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EBA5DA64-EA99-4045-BDC5-EAE43747A0BE}"/>
                  </a:ext>
                </a:extLst>
              </p:cNvPr>
              <p:cNvSpPr/>
              <p:nvPr/>
            </p:nvSpPr>
            <p:spPr bwMode="auto">
              <a:xfrm>
                <a:off x="5781445" y="3329063"/>
                <a:ext cx="409500" cy="409500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solidFill>
                  <a:srgbClr val="FFFFFF">
                    <a:lumMod val="50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4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2353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8" name="Freeform 30">
                <a:extLst>
                  <a:ext uri="{FF2B5EF4-FFF2-40B4-BE49-F238E27FC236}">
                    <a16:creationId xmlns:a16="http://schemas.microsoft.com/office/drawing/2014/main" id="{D6447412-46C1-4963-AD81-218D3F859E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1957" y="3419552"/>
                <a:ext cx="208476" cy="228524"/>
              </a:xfrm>
              <a:custGeom>
                <a:avLst/>
                <a:gdLst>
                  <a:gd name="T0" fmla="*/ 544 w 1088"/>
                  <a:gd name="T1" fmla="*/ 0 h 1216"/>
                  <a:gd name="T2" fmla="*/ 192 w 1088"/>
                  <a:gd name="T3" fmla="*/ 352 h 1216"/>
                  <a:gd name="T4" fmla="*/ 192 w 1088"/>
                  <a:gd name="T5" fmla="*/ 480 h 1216"/>
                  <a:gd name="T6" fmla="*/ 96 w 1088"/>
                  <a:gd name="T7" fmla="*/ 480 h 1216"/>
                  <a:gd name="T8" fmla="*/ 0 w 1088"/>
                  <a:gd name="T9" fmla="*/ 576 h 1216"/>
                  <a:gd name="T10" fmla="*/ 0 w 1088"/>
                  <a:gd name="T11" fmla="*/ 1120 h 1216"/>
                  <a:gd name="T12" fmla="*/ 96 w 1088"/>
                  <a:gd name="T13" fmla="*/ 1216 h 1216"/>
                  <a:gd name="T14" fmla="*/ 992 w 1088"/>
                  <a:gd name="T15" fmla="*/ 1216 h 1216"/>
                  <a:gd name="T16" fmla="*/ 1088 w 1088"/>
                  <a:gd name="T17" fmla="*/ 1120 h 1216"/>
                  <a:gd name="T18" fmla="*/ 1088 w 1088"/>
                  <a:gd name="T19" fmla="*/ 576 h 1216"/>
                  <a:gd name="T20" fmla="*/ 992 w 1088"/>
                  <a:gd name="T21" fmla="*/ 480 h 1216"/>
                  <a:gd name="T22" fmla="*/ 896 w 1088"/>
                  <a:gd name="T23" fmla="*/ 480 h 1216"/>
                  <a:gd name="T24" fmla="*/ 896 w 1088"/>
                  <a:gd name="T25" fmla="*/ 352 h 1216"/>
                  <a:gd name="T26" fmla="*/ 544 w 1088"/>
                  <a:gd name="T27" fmla="*/ 0 h 1216"/>
                  <a:gd name="T28" fmla="*/ 544 w 1088"/>
                  <a:gd name="T29" fmla="*/ 64 h 1216"/>
                  <a:gd name="T30" fmla="*/ 832 w 1088"/>
                  <a:gd name="T31" fmla="*/ 352 h 1216"/>
                  <a:gd name="T32" fmla="*/ 832 w 1088"/>
                  <a:gd name="T33" fmla="*/ 480 h 1216"/>
                  <a:gd name="T34" fmla="*/ 256 w 1088"/>
                  <a:gd name="T35" fmla="*/ 480 h 1216"/>
                  <a:gd name="T36" fmla="*/ 256 w 1088"/>
                  <a:gd name="T37" fmla="*/ 352 h 1216"/>
                  <a:gd name="T38" fmla="*/ 544 w 1088"/>
                  <a:gd name="T39" fmla="*/ 64 h 1216"/>
                  <a:gd name="T40" fmla="*/ 96 w 1088"/>
                  <a:gd name="T41" fmla="*/ 544 h 1216"/>
                  <a:gd name="T42" fmla="*/ 992 w 1088"/>
                  <a:gd name="T43" fmla="*/ 544 h 1216"/>
                  <a:gd name="T44" fmla="*/ 1024 w 1088"/>
                  <a:gd name="T45" fmla="*/ 576 h 1216"/>
                  <a:gd name="T46" fmla="*/ 1024 w 1088"/>
                  <a:gd name="T47" fmla="*/ 1120 h 1216"/>
                  <a:gd name="T48" fmla="*/ 992 w 1088"/>
                  <a:gd name="T49" fmla="*/ 1152 h 1216"/>
                  <a:gd name="T50" fmla="*/ 96 w 1088"/>
                  <a:gd name="T51" fmla="*/ 1152 h 1216"/>
                  <a:gd name="T52" fmla="*/ 64 w 1088"/>
                  <a:gd name="T53" fmla="*/ 1120 h 1216"/>
                  <a:gd name="T54" fmla="*/ 64 w 1088"/>
                  <a:gd name="T55" fmla="*/ 576 h 1216"/>
                  <a:gd name="T56" fmla="*/ 96 w 1088"/>
                  <a:gd name="T57" fmla="*/ 544 h 1216"/>
                  <a:gd name="T58" fmla="*/ 544 w 1088"/>
                  <a:gd name="T59" fmla="*/ 656 h 1216"/>
                  <a:gd name="T60" fmla="*/ 416 w 1088"/>
                  <a:gd name="T61" fmla="*/ 784 h 1216"/>
                  <a:gd name="T62" fmla="*/ 448 w 1088"/>
                  <a:gd name="T63" fmla="*/ 865 h 1216"/>
                  <a:gd name="T64" fmla="*/ 448 w 1088"/>
                  <a:gd name="T65" fmla="*/ 944 h 1216"/>
                  <a:gd name="T66" fmla="*/ 544 w 1088"/>
                  <a:gd name="T67" fmla="*/ 1040 h 1216"/>
                  <a:gd name="T68" fmla="*/ 640 w 1088"/>
                  <a:gd name="T69" fmla="*/ 944 h 1216"/>
                  <a:gd name="T70" fmla="*/ 640 w 1088"/>
                  <a:gd name="T71" fmla="*/ 865 h 1216"/>
                  <a:gd name="T72" fmla="*/ 672 w 1088"/>
                  <a:gd name="T73" fmla="*/ 784 h 1216"/>
                  <a:gd name="T74" fmla="*/ 544 w 1088"/>
                  <a:gd name="T75" fmla="*/ 656 h 1216"/>
                  <a:gd name="T76" fmla="*/ 544 w 1088"/>
                  <a:gd name="T77" fmla="*/ 720 h 1216"/>
                  <a:gd name="T78" fmla="*/ 608 w 1088"/>
                  <a:gd name="T79" fmla="*/ 784 h 1216"/>
                  <a:gd name="T80" fmla="*/ 587 w 1088"/>
                  <a:gd name="T81" fmla="*/ 832 h 1216"/>
                  <a:gd name="T82" fmla="*/ 576 w 1088"/>
                  <a:gd name="T83" fmla="*/ 856 h 1216"/>
                  <a:gd name="T84" fmla="*/ 576 w 1088"/>
                  <a:gd name="T85" fmla="*/ 944 h 1216"/>
                  <a:gd name="T86" fmla="*/ 544 w 1088"/>
                  <a:gd name="T87" fmla="*/ 976 h 1216"/>
                  <a:gd name="T88" fmla="*/ 512 w 1088"/>
                  <a:gd name="T89" fmla="*/ 944 h 1216"/>
                  <a:gd name="T90" fmla="*/ 512 w 1088"/>
                  <a:gd name="T91" fmla="*/ 856 h 1216"/>
                  <a:gd name="T92" fmla="*/ 502 w 1088"/>
                  <a:gd name="T93" fmla="*/ 832 h 1216"/>
                  <a:gd name="T94" fmla="*/ 480 w 1088"/>
                  <a:gd name="T95" fmla="*/ 784 h 1216"/>
                  <a:gd name="T96" fmla="*/ 544 w 1088"/>
                  <a:gd name="T97" fmla="*/ 720 h 1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88" h="1216">
                    <a:moveTo>
                      <a:pt x="544" y="0"/>
                    </a:moveTo>
                    <a:cubicBezTo>
                      <a:pt x="350" y="0"/>
                      <a:pt x="192" y="158"/>
                      <a:pt x="192" y="352"/>
                    </a:cubicBezTo>
                    <a:lnTo>
                      <a:pt x="192" y="480"/>
                    </a:lnTo>
                    <a:lnTo>
                      <a:pt x="96" y="480"/>
                    </a:lnTo>
                    <a:cubicBezTo>
                      <a:pt x="44" y="480"/>
                      <a:pt x="0" y="524"/>
                      <a:pt x="0" y="576"/>
                    </a:cubicBezTo>
                    <a:lnTo>
                      <a:pt x="0" y="1120"/>
                    </a:lnTo>
                    <a:cubicBezTo>
                      <a:pt x="0" y="1173"/>
                      <a:pt x="44" y="1216"/>
                      <a:pt x="96" y="1216"/>
                    </a:cubicBezTo>
                    <a:lnTo>
                      <a:pt x="992" y="1216"/>
                    </a:lnTo>
                    <a:cubicBezTo>
                      <a:pt x="1045" y="1216"/>
                      <a:pt x="1088" y="1173"/>
                      <a:pt x="1088" y="1120"/>
                    </a:cubicBezTo>
                    <a:lnTo>
                      <a:pt x="1088" y="576"/>
                    </a:lnTo>
                    <a:cubicBezTo>
                      <a:pt x="1088" y="524"/>
                      <a:pt x="1045" y="480"/>
                      <a:pt x="992" y="480"/>
                    </a:cubicBezTo>
                    <a:lnTo>
                      <a:pt x="896" y="480"/>
                    </a:lnTo>
                    <a:lnTo>
                      <a:pt x="896" y="352"/>
                    </a:lnTo>
                    <a:cubicBezTo>
                      <a:pt x="896" y="158"/>
                      <a:pt x="739" y="0"/>
                      <a:pt x="544" y="0"/>
                    </a:cubicBezTo>
                    <a:close/>
                    <a:moveTo>
                      <a:pt x="544" y="64"/>
                    </a:moveTo>
                    <a:cubicBezTo>
                      <a:pt x="705" y="64"/>
                      <a:pt x="832" y="192"/>
                      <a:pt x="832" y="352"/>
                    </a:cubicBezTo>
                    <a:lnTo>
                      <a:pt x="832" y="480"/>
                    </a:lnTo>
                    <a:lnTo>
                      <a:pt x="256" y="480"/>
                    </a:lnTo>
                    <a:lnTo>
                      <a:pt x="256" y="352"/>
                    </a:lnTo>
                    <a:cubicBezTo>
                      <a:pt x="256" y="192"/>
                      <a:pt x="384" y="64"/>
                      <a:pt x="544" y="64"/>
                    </a:cubicBezTo>
                    <a:close/>
                    <a:moveTo>
                      <a:pt x="96" y="544"/>
                    </a:moveTo>
                    <a:lnTo>
                      <a:pt x="992" y="544"/>
                    </a:lnTo>
                    <a:cubicBezTo>
                      <a:pt x="1011" y="544"/>
                      <a:pt x="1024" y="558"/>
                      <a:pt x="1024" y="576"/>
                    </a:cubicBezTo>
                    <a:lnTo>
                      <a:pt x="1024" y="1120"/>
                    </a:lnTo>
                    <a:cubicBezTo>
                      <a:pt x="1024" y="1139"/>
                      <a:pt x="1011" y="1152"/>
                      <a:pt x="992" y="1152"/>
                    </a:cubicBezTo>
                    <a:lnTo>
                      <a:pt x="96" y="1152"/>
                    </a:lnTo>
                    <a:cubicBezTo>
                      <a:pt x="78" y="1152"/>
                      <a:pt x="64" y="1139"/>
                      <a:pt x="64" y="1120"/>
                    </a:cubicBezTo>
                    <a:lnTo>
                      <a:pt x="64" y="576"/>
                    </a:lnTo>
                    <a:cubicBezTo>
                      <a:pt x="64" y="558"/>
                      <a:pt x="78" y="544"/>
                      <a:pt x="96" y="544"/>
                    </a:cubicBezTo>
                    <a:close/>
                    <a:moveTo>
                      <a:pt x="544" y="656"/>
                    </a:moveTo>
                    <a:cubicBezTo>
                      <a:pt x="474" y="656"/>
                      <a:pt x="416" y="714"/>
                      <a:pt x="416" y="784"/>
                    </a:cubicBezTo>
                    <a:cubicBezTo>
                      <a:pt x="416" y="816"/>
                      <a:pt x="430" y="843"/>
                      <a:pt x="448" y="865"/>
                    </a:cubicBezTo>
                    <a:lnTo>
                      <a:pt x="448" y="944"/>
                    </a:lnTo>
                    <a:cubicBezTo>
                      <a:pt x="448" y="997"/>
                      <a:pt x="492" y="1040"/>
                      <a:pt x="544" y="1040"/>
                    </a:cubicBezTo>
                    <a:cubicBezTo>
                      <a:pt x="597" y="1040"/>
                      <a:pt x="640" y="997"/>
                      <a:pt x="640" y="944"/>
                    </a:cubicBezTo>
                    <a:lnTo>
                      <a:pt x="640" y="865"/>
                    </a:lnTo>
                    <a:cubicBezTo>
                      <a:pt x="659" y="843"/>
                      <a:pt x="672" y="816"/>
                      <a:pt x="672" y="784"/>
                    </a:cubicBezTo>
                    <a:cubicBezTo>
                      <a:pt x="672" y="714"/>
                      <a:pt x="615" y="656"/>
                      <a:pt x="544" y="656"/>
                    </a:cubicBezTo>
                    <a:close/>
                    <a:moveTo>
                      <a:pt x="544" y="720"/>
                    </a:moveTo>
                    <a:cubicBezTo>
                      <a:pt x="580" y="720"/>
                      <a:pt x="608" y="749"/>
                      <a:pt x="608" y="784"/>
                    </a:cubicBezTo>
                    <a:cubicBezTo>
                      <a:pt x="608" y="804"/>
                      <a:pt x="600" y="820"/>
                      <a:pt x="587" y="832"/>
                    </a:cubicBezTo>
                    <a:cubicBezTo>
                      <a:pt x="580" y="838"/>
                      <a:pt x="576" y="847"/>
                      <a:pt x="576" y="856"/>
                    </a:cubicBezTo>
                    <a:lnTo>
                      <a:pt x="576" y="944"/>
                    </a:lnTo>
                    <a:cubicBezTo>
                      <a:pt x="576" y="963"/>
                      <a:pt x="563" y="976"/>
                      <a:pt x="544" y="976"/>
                    </a:cubicBezTo>
                    <a:cubicBezTo>
                      <a:pt x="526" y="976"/>
                      <a:pt x="512" y="963"/>
                      <a:pt x="512" y="944"/>
                    </a:cubicBezTo>
                    <a:lnTo>
                      <a:pt x="512" y="856"/>
                    </a:lnTo>
                    <a:cubicBezTo>
                      <a:pt x="513" y="847"/>
                      <a:pt x="509" y="838"/>
                      <a:pt x="502" y="832"/>
                    </a:cubicBezTo>
                    <a:cubicBezTo>
                      <a:pt x="489" y="820"/>
                      <a:pt x="480" y="804"/>
                      <a:pt x="480" y="784"/>
                    </a:cubicBezTo>
                    <a:cubicBezTo>
                      <a:pt x="480" y="749"/>
                      <a:pt x="509" y="720"/>
                      <a:pt x="544" y="720"/>
                    </a:cubicBez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160" name="Freeform: Shape 119">
              <a:extLst>
                <a:ext uri="{FF2B5EF4-FFF2-40B4-BE49-F238E27FC236}">
                  <a16:creationId xmlns:a16="http://schemas.microsoft.com/office/drawing/2014/main" id="{CB3FDF09-8770-4192-B824-F25FC52E0499}"/>
                </a:ext>
              </a:extLst>
            </p:cNvPr>
            <p:cNvSpPr/>
            <p:nvPr/>
          </p:nvSpPr>
          <p:spPr bwMode="auto">
            <a:xfrm flipH="1" flipV="1">
              <a:off x="6207835" y="5016995"/>
              <a:ext cx="0" cy="259593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solidFill>
              <a:schemeClr val="accent4"/>
            </a:solidFill>
            <a:ln w="9525" cap="flat" cmpd="sng" algn="ctr">
              <a:solidFill>
                <a:schemeClr val="accent4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78D69C3-B802-4CE5-84AF-B538E293A627}"/>
                </a:ext>
              </a:extLst>
            </p:cNvPr>
            <p:cNvSpPr/>
            <p:nvPr/>
          </p:nvSpPr>
          <p:spPr bwMode="auto">
            <a:xfrm>
              <a:off x="6143383" y="4883184"/>
              <a:ext cx="128902" cy="133811"/>
            </a:xfrm>
            <a:prstGeom prst="ellipse">
              <a:avLst/>
            </a:prstGeom>
            <a:solidFill>
              <a:schemeClr val="accent4"/>
            </a:solidFill>
            <a:ln w="19050" cap="flat" cmpd="sng" algn="ctr">
              <a:solidFill>
                <a:srgbClr val="E6E6E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04B6A31-C1A3-4069-ADAC-8F7A9332B22F}"/>
                </a:ext>
              </a:extLst>
            </p:cNvPr>
            <p:cNvSpPr txBox="1"/>
            <p:nvPr/>
          </p:nvSpPr>
          <p:spPr>
            <a:xfrm>
              <a:off x="8058750" y="1173216"/>
              <a:ext cx="1423402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32574">
                <a:defRPr/>
              </a:pPr>
              <a:r>
                <a:rPr lang="en-US" sz="1400" kern="0" dirty="0">
                  <a:cs typeface="Segoe UI Semibold" panose="020B0702040204020203" pitchFamily="34" charset="0"/>
                </a:rPr>
                <a:t>Encrypt</a:t>
              </a:r>
              <a:br>
                <a:rPr lang="en-US" sz="1400" kern="0" dirty="0">
                  <a:cs typeface="Segoe UI Semibold" panose="020B0702040204020203" pitchFamily="34" charset="0"/>
                </a:rPr>
              </a:br>
              <a:r>
                <a:rPr lang="en-US" sz="1400" kern="0" dirty="0">
                  <a:cs typeface="Segoe UI Semibold" panose="020B0702040204020203" pitchFamily="34" charset="0"/>
                </a:rPr>
                <a:t>data in use</a:t>
              </a:r>
              <a:endParaRPr lang="en-GB" sz="1400" kern="0" dirty="0">
                <a:cs typeface="Segoe UI Semibold" panose="020B0702040204020203" pitchFamily="34" charset="0"/>
              </a:endParaRPr>
            </a:p>
          </p:txBody>
        </p:sp>
        <p:sp>
          <p:nvSpPr>
            <p:cNvPr id="163" name="Arc 162">
              <a:extLst>
                <a:ext uri="{FF2B5EF4-FFF2-40B4-BE49-F238E27FC236}">
                  <a16:creationId xmlns:a16="http://schemas.microsoft.com/office/drawing/2014/main" id="{D02B7911-4D25-4D86-A5E1-E000262B0502}"/>
                </a:ext>
              </a:extLst>
            </p:cNvPr>
            <p:cNvSpPr/>
            <p:nvPr/>
          </p:nvSpPr>
          <p:spPr bwMode="auto">
            <a:xfrm>
              <a:off x="7488673" y="2208769"/>
              <a:ext cx="2562904" cy="2660496"/>
            </a:xfrm>
            <a:prstGeom prst="arc">
              <a:avLst>
                <a:gd name="adj1" fmla="val 21595016"/>
                <a:gd name="adj2" fmla="val 10824574"/>
              </a:avLst>
            </a:prstGeom>
            <a:noFill/>
            <a:ln w="17780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Arc 163">
              <a:extLst>
                <a:ext uri="{FF2B5EF4-FFF2-40B4-BE49-F238E27FC236}">
                  <a16:creationId xmlns:a16="http://schemas.microsoft.com/office/drawing/2014/main" id="{26CD5CDF-3A2D-4C7D-8F92-19C8733FC391}"/>
                </a:ext>
              </a:extLst>
            </p:cNvPr>
            <p:cNvSpPr/>
            <p:nvPr/>
          </p:nvSpPr>
          <p:spPr bwMode="auto">
            <a:xfrm>
              <a:off x="7488673" y="2208769"/>
              <a:ext cx="2562904" cy="2660496"/>
            </a:xfrm>
            <a:prstGeom prst="arc">
              <a:avLst>
                <a:gd name="adj1" fmla="val 10825878"/>
                <a:gd name="adj2" fmla="val 20603"/>
              </a:avLst>
            </a:prstGeom>
            <a:noFill/>
            <a:ln w="177800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" name="Freeform: Shape 252">
              <a:extLst>
                <a:ext uri="{FF2B5EF4-FFF2-40B4-BE49-F238E27FC236}">
                  <a16:creationId xmlns:a16="http://schemas.microsoft.com/office/drawing/2014/main" id="{3B692552-1F06-476E-BD61-7057D5DF3995}"/>
                </a:ext>
              </a:extLst>
            </p:cNvPr>
            <p:cNvSpPr/>
            <p:nvPr/>
          </p:nvSpPr>
          <p:spPr bwMode="auto">
            <a:xfrm>
              <a:off x="8057597" y="1828467"/>
              <a:ext cx="1226730" cy="345394"/>
            </a:xfrm>
            <a:custGeom>
              <a:avLst/>
              <a:gdLst>
                <a:gd name="connsiteX0" fmla="*/ 0 w 1206631"/>
                <a:gd name="connsiteY0" fmla="*/ 0 h 490194"/>
                <a:gd name="connsiteX1" fmla="*/ 1206631 w 1206631"/>
                <a:gd name="connsiteY1" fmla="*/ 0 h 490194"/>
                <a:gd name="connsiteX2" fmla="*/ 1206631 w 1206631"/>
                <a:gd name="connsiteY2" fmla="*/ 490194 h 490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631" h="490194">
                  <a:moveTo>
                    <a:pt x="0" y="0"/>
                  </a:moveTo>
                  <a:lnTo>
                    <a:pt x="1206631" y="0"/>
                  </a:lnTo>
                  <a:lnTo>
                    <a:pt x="1206631" y="490194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headEnd type="oval" w="lg" len="lg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800" kern="0">
                <a:solidFill>
                  <a:srgbClr val="FFFFFF"/>
                </a:solidFill>
                <a:latin typeface="Segoe UI Semilight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731F39B2-9C41-4C39-A0BB-DDC502987BCF}"/>
                </a:ext>
              </a:extLst>
            </p:cNvPr>
            <p:cNvSpPr/>
            <p:nvPr/>
          </p:nvSpPr>
          <p:spPr bwMode="auto">
            <a:xfrm>
              <a:off x="9217194" y="2173860"/>
              <a:ext cx="128902" cy="133811"/>
            </a:xfrm>
            <a:prstGeom prst="ellipse">
              <a:avLst/>
            </a:prstGeom>
            <a:solidFill>
              <a:schemeClr val="tx1"/>
            </a:solidFill>
            <a:ln w="19050" cap="flat" cmpd="sng" algn="ctr">
              <a:solidFill>
                <a:srgbClr val="E6E6E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A00726C-779A-4069-902D-A4BECA369C64}"/>
                </a:ext>
              </a:extLst>
            </p:cNvPr>
            <p:cNvSpPr/>
            <p:nvPr/>
          </p:nvSpPr>
          <p:spPr bwMode="auto">
            <a:xfrm>
              <a:off x="7565087" y="2288093"/>
              <a:ext cx="2410076" cy="250184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7FB653C1-B4AD-4460-8F9E-E19A5345EAD5}"/>
                </a:ext>
              </a:extLst>
            </p:cNvPr>
            <p:cNvSpPr/>
            <p:nvPr/>
          </p:nvSpPr>
          <p:spPr bwMode="auto">
            <a:xfrm>
              <a:off x="7629376" y="2354830"/>
              <a:ext cx="2281498" cy="2368374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25400" sx="102000" sy="102000" algn="ctr" rotWithShape="0">
                <a:srgbClr val="353535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AED6AC3-072E-4AE4-A74B-ACD74F580170}"/>
                </a:ext>
              </a:extLst>
            </p:cNvPr>
            <p:cNvGrpSpPr/>
            <p:nvPr/>
          </p:nvGrpSpPr>
          <p:grpSpPr>
            <a:xfrm>
              <a:off x="8125340" y="2870163"/>
              <a:ext cx="1289570" cy="1337709"/>
              <a:chOff x="9768632" y="2247385"/>
              <a:chExt cx="1608908" cy="1607747"/>
            </a:xfrm>
          </p:grpSpPr>
          <p:sp>
            <p:nvSpPr>
              <p:cNvPr id="170" name="Freeform 34">
                <a:extLst>
                  <a:ext uri="{FF2B5EF4-FFF2-40B4-BE49-F238E27FC236}">
                    <a16:creationId xmlns:a16="http://schemas.microsoft.com/office/drawing/2014/main" id="{E1AA7FA6-DBAD-4FC4-A9CC-8437E2C091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68632" y="2247385"/>
                <a:ext cx="1370359" cy="1349489"/>
              </a:xfrm>
              <a:custGeom>
                <a:avLst/>
                <a:gdLst>
                  <a:gd name="T0" fmla="*/ 0 w 1376"/>
                  <a:gd name="T1" fmla="*/ 144 h 1376"/>
                  <a:gd name="T2" fmla="*/ 144 w 1376"/>
                  <a:gd name="T3" fmla="*/ 1376 h 1376"/>
                  <a:gd name="T4" fmla="*/ 1376 w 1376"/>
                  <a:gd name="T5" fmla="*/ 1232 h 1376"/>
                  <a:gd name="T6" fmla="*/ 1232 w 1376"/>
                  <a:gd name="T7" fmla="*/ 0 h 1376"/>
                  <a:gd name="T8" fmla="*/ 144 w 1376"/>
                  <a:gd name="T9" fmla="*/ 32 h 1376"/>
                  <a:gd name="T10" fmla="*/ 1344 w 1376"/>
                  <a:gd name="T11" fmla="*/ 144 h 1376"/>
                  <a:gd name="T12" fmla="*/ 1232 w 1376"/>
                  <a:gd name="T13" fmla="*/ 1344 h 1376"/>
                  <a:gd name="T14" fmla="*/ 32 w 1376"/>
                  <a:gd name="T15" fmla="*/ 1232 h 1376"/>
                  <a:gd name="T16" fmla="*/ 144 w 1376"/>
                  <a:gd name="T17" fmla="*/ 32 h 1376"/>
                  <a:gd name="T18" fmla="*/ 144 w 1376"/>
                  <a:gd name="T19" fmla="*/ 1232 h 1376"/>
                  <a:gd name="T20" fmla="*/ 1232 w 1376"/>
                  <a:gd name="T21" fmla="*/ 144 h 1376"/>
                  <a:gd name="T22" fmla="*/ 176 w 1376"/>
                  <a:gd name="T23" fmla="*/ 176 h 1376"/>
                  <a:gd name="T24" fmla="*/ 1200 w 1376"/>
                  <a:gd name="T25" fmla="*/ 1200 h 1376"/>
                  <a:gd name="T26" fmla="*/ 176 w 1376"/>
                  <a:gd name="T27" fmla="*/ 176 h 1376"/>
                  <a:gd name="T28" fmla="*/ 528 w 1376"/>
                  <a:gd name="T29" fmla="*/ 464 h 1376"/>
                  <a:gd name="T30" fmla="*/ 320 w 1376"/>
                  <a:gd name="T31" fmla="*/ 528 h 1376"/>
                  <a:gd name="T32" fmla="*/ 464 w 1376"/>
                  <a:gd name="T33" fmla="*/ 560 h 1376"/>
                  <a:gd name="T34" fmla="*/ 320 w 1376"/>
                  <a:gd name="T35" fmla="*/ 624 h 1376"/>
                  <a:gd name="T36" fmla="*/ 464 w 1376"/>
                  <a:gd name="T37" fmla="*/ 656 h 1376"/>
                  <a:gd name="T38" fmla="*/ 320 w 1376"/>
                  <a:gd name="T39" fmla="*/ 720 h 1376"/>
                  <a:gd name="T40" fmla="*/ 464 w 1376"/>
                  <a:gd name="T41" fmla="*/ 752 h 1376"/>
                  <a:gd name="T42" fmla="*/ 320 w 1376"/>
                  <a:gd name="T43" fmla="*/ 816 h 1376"/>
                  <a:gd name="T44" fmla="*/ 464 w 1376"/>
                  <a:gd name="T45" fmla="*/ 848 h 1376"/>
                  <a:gd name="T46" fmla="*/ 528 w 1376"/>
                  <a:gd name="T47" fmla="*/ 1056 h 1376"/>
                  <a:gd name="T48" fmla="*/ 560 w 1376"/>
                  <a:gd name="T49" fmla="*/ 912 h 1376"/>
                  <a:gd name="T50" fmla="*/ 624 w 1376"/>
                  <a:gd name="T51" fmla="*/ 1056 h 1376"/>
                  <a:gd name="T52" fmla="*/ 656 w 1376"/>
                  <a:gd name="T53" fmla="*/ 912 h 1376"/>
                  <a:gd name="T54" fmla="*/ 720 w 1376"/>
                  <a:gd name="T55" fmla="*/ 1056 h 1376"/>
                  <a:gd name="T56" fmla="*/ 752 w 1376"/>
                  <a:gd name="T57" fmla="*/ 912 h 1376"/>
                  <a:gd name="T58" fmla="*/ 816 w 1376"/>
                  <a:gd name="T59" fmla="*/ 1056 h 1376"/>
                  <a:gd name="T60" fmla="*/ 848 w 1376"/>
                  <a:gd name="T61" fmla="*/ 912 h 1376"/>
                  <a:gd name="T62" fmla="*/ 1056 w 1376"/>
                  <a:gd name="T63" fmla="*/ 848 h 1376"/>
                  <a:gd name="T64" fmla="*/ 912 w 1376"/>
                  <a:gd name="T65" fmla="*/ 816 h 1376"/>
                  <a:gd name="T66" fmla="*/ 1056 w 1376"/>
                  <a:gd name="T67" fmla="*/ 752 h 1376"/>
                  <a:gd name="T68" fmla="*/ 912 w 1376"/>
                  <a:gd name="T69" fmla="*/ 720 h 1376"/>
                  <a:gd name="T70" fmla="*/ 1056 w 1376"/>
                  <a:gd name="T71" fmla="*/ 656 h 1376"/>
                  <a:gd name="T72" fmla="*/ 912 w 1376"/>
                  <a:gd name="T73" fmla="*/ 624 h 1376"/>
                  <a:gd name="T74" fmla="*/ 1056 w 1376"/>
                  <a:gd name="T75" fmla="*/ 560 h 1376"/>
                  <a:gd name="T76" fmla="*/ 912 w 1376"/>
                  <a:gd name="T77" fmla="*/ 528 h 1376"/>
                  <a:gd name="T78" fmla="*/ 848 w 1376"/>
                  <a:gd name="T79" fmla="*/ 320 h 1376"/>
                  <a:gd name="T80" fmla="*/ 816 w 1376"/>
                  <a:gd name="T81" fmla="*/ 464 h 1376"/>
                  <a:gd name="T82" fmla="*/ 752 w 1376"/>
                  <a:gd name="T83" fmla="*/ 320 h 1376"/>
                  <a:gd name="T84" fmla="*/ 720 w 1376"/>
                  <a:gd name="T85" fmla="*/ 464 h 1376"/>
                  <a:gd name="T86" fmla="*/ 656 w 1376"/>
                  <a:gd name="T87" fmla="*/ 320 h 1376"/>
                  <a:gd name="T88" fmla="*/ 624 w 1376"/>
                  <a:gd name="T89" fmla="*/ 464 h 1376"/>
                  <a:gd name="T90" fmla="*/ 560 w 1376"/>
                  <a:gd name="T91" fmla="*/ 320 h 1376"/>
                  <a:gd name="T92" fmla="*/ 520 w 1376"/>
                  <a:gd name="T93" fmla="*/ 496 h 1376"/>
                  <a:gd name="T94" fmla="*/ 880 w 1376"/>
                  <a:gd name="T95" fmla="*/ 520 h 1376"/>
                  <a:gd name="T96" fmla="*/ 857 w 1376"/>
                  <a:gd name="T97" fmla="*/ 880 h 1376"/>
                  <a:gd name="T98" fmla="*/ 496 w 1376"/>
                  <a:gd name="T99" fmla="*/ 856 h 1376"/>
                  <a:gd name="T100" fmla="*/ 520 w 1376"/>
                  <a:gd name="T101" fmla="*/ 496 h 1376"/>
                  <a:gd name="T102" fmla="*/ 624 w 1376"/>
                  <a:gd name="T103" fmla="*/ 752 h 1376"/>
                  <a:gd name="T104" fmla="*/ 752 w 1376"/>
                  <a:gd name="T105" fmla="*/ 624 h 1376"/>
                  <a:gd name="T106" fmla="*/ 656 w 1376"/>
                  <a:gd name="T107" fmla="*/ 656 h 1376"/>
                  <a:gd name="T108" fmla="*/ 720 w 1376"/>
                  <a:gd name="T109" fmla="*/ 720 h 1376"/>
                  <a:gd name="T110" fmla="*/ 656 w 1376"/>
                  <a:gd name="T111" fmla="*/ 656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76" h="1376">
                    <a:moveTo>
                      <a:pt x="144" y="0"/>
                    </a:moveTo>
                    <a:cubicBezTo>
                      <a:pt x="65" y="0"/>
                      <a:pt x="0" y="65"/>
                      <a:pt x="0" y="144"/>
                    </a:cubicBezTo>
                    <a:lnTo>
                      <a:pt x="0" y="1232"/>
                    </a:lnTo>
                    <a:cubicBezTo>
                      <a:pt x="0" y="1312"/>
                      <a:pt x="65" y="1376"/>
                      <a:pt x="144" y="1376"/>
                    </a:cubicBezTo>
                    <a:lnTo>
                      <a:pt x="1232" y="1376"/>
                    </a:lnTo>
                    <a:cubicBezTo>
                      <a:pt x="1312" y="1376"/>
                      <a:pt x="1376" y="1312"/>
                      <a:pt x="1376" y="1232"/>
                    </a:cubicBezTo>
                    <a:lnTo>
                      <a:pt x="1376" y="144"/>
                    </a:lnTo>
                    <a:cubicBezTo>
                      <a:pt x="1376" y="65"/>
                      <a:pt x="1312" y="0"/>
                      <a:pt x="1232" y="0"/>
                    </a:cubicBezTo>
                    <a:lnTo>
                      <a:pt x="144" y="0"/>
                    </a:lnTo>
                    <a:close/>
                    <a:moveTo>
                      <a:pt x="144" y="32"/>
                    </a:moveTo>
                    <a:lnTo>
                      <a:pt x="1232" y="32"/>
                    </a:lnTo>
                    <a:cubicBezTo>
                      <a:pt x="1295" y="32"/>
                      <a:pt x="1344" y="82"/>
                      <a:pt x="1344" y="144"/>
                    </a:cubicBezTo>
                    <a:lnTo>
                      <a:pt x="1344" y="1232"/>
                    </a:lnTo>
                    <a:cubicBezTo>
                      <a:pt x="1344" y="1294"/>
                      <a:pt x="1295" y="1344"/>
                      <a:pt x="1232" y="1344"/>
                    </a:cubicBezTo>
                    <a:lnTo>
                      <a:pt x="144" y="1344"/>
                    </a:lnTo>
                    <a:cubicBezTo>
                      <a:pt x="82" y="1344"/>
                      <a:pt x="32" y="1294"/>
                      <a:pt x="32" y="1232"/>
                    </a:cubicBezTo>
                    <a:lnTo>
                      <a:pt x="32" y="144"/>
                    </a:lnTo>
                    <a:cubicBezTo>
                      <a:pt x="32" y="82"/>
                      <a:pt x="82" y="32"/>
                      <a:pt x="144" y="32"/>
                    </a:cubicBezTo>
                    <a:close/>
                    <a:moveTo>
                      <a:pt x="144" y="144"/>
                    </a:moveTo>
                    <a:cubicBezTo>
                      <a:pt x="144" y="523"/>
                      <a:pt x="144" y="909"/>
                      <a:pt x="144" y="1232"/>
                    </a:cubicBezTo>
                    <a:cubicBezTo>
                      <a:pt x="525" y="1232"/>
                      <a:pt x="905" y="1232"/>
                      <a:pt x="1232" y="1232"/>
                    </a:cubicBezTo>
                    <a:cubicBezTo>
                      <a:pt x="1232" y="854"/>
                      <a:pt x="1232" y="468"/>
                      <a:pt x="1232" y="144"/>
                    </a:cubicBezTo>
                    <a:cubicBezTo>
                      <a:pt x="854" y="144"/>
                      <a:pt x="468" y="144"/>
                      <a:pt x="144" y="144"/>
                    </a:cubicBezTo>
                    <a:close/>
                    <a:moveTo>
                      <a:pt x="176" y="176"/>
                    </a:moveTo>
                    <a:lnTo>
                      <a:pt x="1200" y="176"/>
                    </a:lnTo>
                    <a:lnTo>
                      <a:pt x="1200" y="1200"/>
                    </a:lnTo>
                    <a:lnTo>
                      <a:pt x="176" y="1200"/>
                    </a:lnTo>
                    <a:lnTo>
                      <a:pt x="176" y="176"/>
                    </a:lnTo>
                    <a:close/>
                    <a:moveTo>
                      <a:pt x="528" y="320"/>
                    </a:moveTo>
                    <a:lnTo>
                      <a:pt x="528" y="464"/>
                    </a:lnTo>
                    <a:cubicBezTo>
                      <a:pt x="480" y="464"/>
                      <a:pt x="464" y="480"/>
                      <a:pt x="464" y="528"/>
                    </a:cubicBezTo>
                    <a:lnTo>
                      <a:pt x="320" y="528"/>
                    </a:lnTo>
                    <a:lnTo>
                      <a:pt x="320" y="560"/>
                    </a:lnTo>
                    <a:lnTo>
                      <a:pt x="464" y="560"/>
                    </a:lnTo>
                    <a:lnTo>
                      <a:pt x="464" y="624"/>
                    </a:lnTo>
                    <a:lnTo>
                      <a:pt x="320" y="624"/>
                    </a:lnTo>
                    <a:lnTo>
                      <a:pt x="320" y="656"/>
                    </a:lnTo>
                    <a:lnTo>
                      <a:pt x="464" y="656"/>
                    </a:lnTo>
                    <a:lnTo>
                      <a:pt x="464" y="720"/>
                    </a:lnTo>
                    <a:lnTo>
                      <a:pt x="320" y="720"/>
                    </a:lnTo>
                    <a:lnTo>
                      <a:pt x="320" y="752"/>
                    </a:lnTo>
                    <a:lnTo>
                      <a:pt x="464" y="752"/>
                    </a:lnTo>
                    <a:lnTo>
                      <a:pt x="464" y="816"/>
                    </a:lnTo>
                    <a:lnTo>
                      <a:pt x="320" y="816"/>
                    </a:lnTo>
                    <a:lnTo>
                      <a:pt x="320" y="848"/>
                    </a:lnTo>
                    <a:lnTo>
                      <a:pt x="464" y="848"/>
                    </a:lnTo>
                    <a:cubicBezTo>
                      <a:pt x="464" y="896"/>
                      <a:pt x="480" y="912"/>
                      <a:pt x="528" y="912"/>
                    </a:cubicBezTo>
                    <a:lnTo>
                      <a:pt x="528" y="1056"/>
                    </a:lnTo>
                    <a:lnTo>
                      <a:pt x="560" y="1056"/>
                    </a:lnTo>
                    <a:lnTo>
                      <a:pt x="560" y="912"/>
                    </a:lnTo>
                    <a:lnTo>
                      <a:pt x="624" y="912"/>
                    </a:lnTo>
                    <a:lnTo>
                      <a:pt x="624" y="1056"/>
                    </a:lnTo>
                    <a:lnTo>
                      <a:pt x="656" y="1056"/>
                    </a:lnTo>
                    <a:lnTo>
                      <a:pt x="656" y="912"/>
                    </a:lnTo>
                    <a:lnTo>
                      <a:pt x="720" y="912"/>
                    </a:lnTo>
                    <a:lnTo>
                      <a:pt x="720" y="1056"/>
                    </a:lnTo>
                    <a:lnTo>
                      <a:pt x="752" y="1056"/>
                    </a:lnTo>
                    <a:lnTo>
                      <a:pt x="752" y="912"/>
                    </a:lnTo>
                    <a:lnTo>
                      <a:pt x="816" y="912"/>
                    </a:lnTo>
                    <a:lnTo>
                      <a:pt x="816" y="1056"/>
                    </a:lnTo>
                    <a:lnTo>
                      <a:pt x="848" y="1056"/>
                    </a:lnTo>
                    <a:lnTo>
                      <a:pt x="848" y="912"/>
                    </a:lnTo>
                    <a:cubicBezTo>
                      <a:pt x="896" y="912"/>
                      <a:pt x="912" y="896"/>
                      <a:pt x="912" y="848"/>
                    </a:cubicBezTo>
                    <a:lnTo>
                      <a:pt x="1056" y="848"/>
                    </a:lnTo>
                    <a:lnTo>
                      <a:pt x="1056" y="816"/>
                    </a:lnTo>
                    <a:lnTo>
                      <a:pt x="912" y="816"/>
                    </a:lnTo>
                    <a:lnTo>
                      <a:pt x="912" y="752"/>
                    </a:lnTo>
                    <a:lnTo>
                      <a:pt x="1056" y="752"/>
                    </a:lnTo>
                    <a:lnTo>
                      <a:pt x="1056" y="720"/>
                    </a:lnTo>
                    <a:lnTo>
                      <a:pt x="912" y="720"/>
                    </a:lnTo>
                    <a:lnTo>
                      <a:pt x="912" y="656"/>
                    </a:lnTo>
                    <a:lnTo>
                      <a:pt x="1056" y="656"/>
                    </a:lnTo>
                    <a:lnTo>
                      <a:pt x="1056" y="624"/>
                    </a:lnTo>
                    <a:lnTo>
                      <a:pt x="912" y="624"/>
                    </a:lnTo>
                    <a:lnTo>
                      <a:pt x="912" y="560"/>
                    </a:lnTo>
                    <a:lnTo>
                      <a:pt x="1056" y="560"/>
                    </a:lnTo>
                    <a:lnTo>
                      <a:pt x="1056" y="528"/>
                    </a:lnTo>
                    <a:lnTo>
                      <a:pt x="912" y="528"/>
                    </a:lnTo>
                    <a:cubicBezTo>
                      <a:pt x="912" y="480"/>
                      <a:pt x="896" y="464"/>
                      <a:pt x="848" y="464"/>
                    </a:cubicBezTo>
                    <a:lnTo>
                      <a:pt x="848" y="320"/>
                    </a:lnTo>
                    <a:lnTo>
                      <a:pt x="816" y="320"/>
                    </a:lnTo>
                    <a:lnTo>
                      <a:pt x="816" y="464"/>
                    </a:lnTo>
                    <a:lnTo>
                      <a:pt x="752" y="464"/>
                    </a:lnTo>
                    <a:lnTo>
                      <a:pt x="752" y="320"/>
                    </a:lnTo>
                    <a:lnTo>
                      <a:pt x="720" y="320"/>
                    </a:lnTo>
                    <a:lnTo>
                      <a:pt x="720" y="464"/>
                    </a:lnTo>
                    <a:lnTo>
                      <a:pt x="656" y="464"/>
                    </a:lnTo>
                    <a:lnTo>
                      <a:pt x="656" y="320"/>
                    </a:lnTo>
                    <a:lnTo>
                      <a:pt x="624" y="320"/>
                    </a:lnTo>
                    <a:lnTo>
                      <a:pt x="624" y="464"/>
                    </a:lnTo>
                    <a:lnTo>
                      <a:pt x="560" y="464"/>
                    </a:lnTo>
                    <a:lnTo>
                      <a:pt x="560" y="320"/>
                    </a:lnTo>
                    <a:lnTo>
                      <a:pt x="528" y="320"/>
                    </a:lnTo>
                    <a:close/>
                    <a:moveTo>
                      <a:pt x="520" y="496"/>
                    </a:moveTo>
                    <a:lnTo>
                      <a:pt x="857" y="496"/>
                    </a:lnTo>
                    <a:cubicBezTo>
                      <a:pt x="870" y="496"/>
                      <a:pt x="880" y="507"/>
                      <a:pt x="880" y="520"/>
                    </a:cubicBezTo>
                    <a:lnTo>
                      <a:pt x="880" y="856"/>
                    </a:lnTo>
                    <a:cubicBezTo>
                      <a:pt x="880" y="870"/>
                      <a:pt x="870" y="880"/>
                      <a:pt x="857" y="880"/>
                    </a:cubicBezTo>
                    <a:lnTo>
                      <a:pt x="520" y="880"/>
                    </a:lnTo>
                    <a:cubicBezTo>
                      <a:pt x="507" y="880"/>
                      <a:pt x="496" y="870"/>
                      <a:pt x="496" y="856"/>
                    </a:cubicBezTo>
                    <a:lnTo>
                      <a:pt x="496" y="520"/>
                    </a:lnTo>
                    <a:cubicBezTo>
                      <a:pt x="496" y="507"/>
                      <a:pt x="507" y="496"/>
                      <a:pt x="520" y="496"/>
                    </a:cubicBezTo>
                    <a:close/>
                    <a:moveTo>
                      <a:pt x="624" y="624"/>
                    </a:moveTo>
                    <a:cubicBezTo>
                      <a:pt x="624" y="668"/>
                      <a:pt x="624" y="715"/>
                      <a:pt x="624" y="752"/>
                    </a:cubicBezTo>
                    <a:cubicBezTo>
                      <a:pt x="671" y="752"/>
                      <a:pt x="710" y="752"/>
                      <a:pt x="752" y="752"/>
                    </a:cubicBezTo>
                    <a:cubicBezTo>
                      <a:pt x="752" y="705"/>
                      <a:pt x="752" y="667"/>
                      <a:pt x="752" y="624"/>
                    </a:cubicBezTo>
                    <a:cubicBezTo>
                      <a:pt x="705" y="624"/>
                      <a:pt x="667" y="624"/>
                      <a:pt x="624" y="624"/>
                    </a:cubicBezTo>
                    <a:close/>
                    <a:moveTo>
                      <a:pt x="656" y="656"/>
                    </a:moveTo>
                    <a:lnTo>
                      <a:pt x="720" y="656"/>
                    </a:lnTo>
                    <a:lnTo>
                      <a:pt x="720" y="720"/>
                    </a:lnTo>
                    <a:lnTo>
                      <a:pt x="656" y="720"/>
                    </a:lnTo>
                    <a:lnTo>
                      <a:pt x="656" y="656"/>
                    </a:lnTo>
                    <a:close/>
                  </a:path>
                </a:pathLst>
              </a:custGeom>
              <a:solidFill>
                <a:srgbClr val="3535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IN" sz="180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0F44FF1F-EA4E-40C8-8F79-37CB45B7B2B7}"/>
                  </a:ext>
                </a:extLst>
              </p:cNvPr>
              <p:cNvGrpSpPr/>
              <p:nvPr/>
            </p:nvGrpSpPr>
            <p:grpSpPr>
              <a:xfrm>
                <a:off x="10771141" y="3248733"/>
                <a:ext cx="606399" cy="606399"/>
                <a:chOff x="7919183" y="3026877"/>
                <a:chExt cx="606399" cy="606399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EE6A81FF-413B-4DF6-A2FB-A3B2EA9B4385}"/>
                    </a:ext>
                  </a:extLst>
                </p:cNvPr>
                <p:cNvSpPr/>
                <p:nvPr/>
              </p:nvSpPr>
              <p:spPr bwMode="auto">
                <a:xfrm>
                  <a:off x="7919183" y="3026877"/>
                  <a:ext cx="606399" cy="606399"/>
                </a:xfrm>
                <a:prstGeom prst="ellipse">
                  <a:avLst/>
                </a:prstGeom>
                <a:solidFill>
                  <a:srgbClr val="E6E6E6"/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4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IN" sz="2353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3" name="Freeform 30">
                  <a:extLst>
                    <a:ext uri="{FF2B5EF4-FFF2-40B4-BE49-F238E27FC236}">
                      <a16:creationId xmlns:a16="http://schemas.microsoft.com/office/drawing/2014/main" id="{17EFBA2C-586F-46E7-A023-BDF47E1571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47564" y="3138449"/>
                  <a:ext cx="349636" cy="383255"/>
                </a:xfrm>
                <a:custGeom>
                  <a:avLst/>
                  <a:gdLst>
                    <a:gd name="T0" fmla="*/ 544 w 1088"/>
                    <a:gd name="T1" fmla="*/ 0 h 1216"/>
                    <a:gd name="T2" fmla="*/ 192 w 1088"/>
                    <a:gd name="T3" fmla="*/ 352 h 1216"/>
                    <a:gd name="T4" fmla="*/ 192 w 1088"/>
                    <a:gd name="T5" fmla="*/ 480 h 1216"/>
                    <a:gd name="T6" fmla="*/ 96 w 1088"/>
                    <a:gd name="T7" fmla="*/ 480 h 1216"/>
                    <a:gd name="T8" fmla="*/ 0 w 1088"/>
                    <a:gd name="T9" fmla="*/ 576 h 1216"/>
                    <a:gd name="T10" fmla="*/ 0 w 1088"/>
                    <a:gd name="T11" fmla="*/ 1120 h 1216"/>
                    <a:gd name="T12" fmla="*/ 96 w 1088"/>
                    <a:gd name="T13" fmla="*/ 1216 h 1216"/>
                    <a:gd name="T14" fmla="*/ 992 w 1088"/>
                    <a:gd name="T15" fmla="*/ 1216 h 1216"/>
                    <a:gd name="T16" fmla="*/ 1088 w 1088"/>
                    <a:gd name="T17" fmla="*/ 1120 h 1216"/>
                    <a:gd name="T18" fmla="*/ 1088 w 1088"/>
                    <a:gd name="T19" fmla="*/ 576 h 1216"/>
                    <a:gd name="T20" fmla="*/ 992 w 1088"/>
                    <a:gd name="T21" fmla="*/ 480 h 1216"/>
                    <a:gd name="T22" fmla="*/ 896 w 1088"/>
                    <a:gd name="T23" fmla="*/ 480 h 1216"/>
                    <a:gd name="T24" fmla="*/ 896 w 1088"/>
                    <a:gd name="T25" fmla="*/ 352 h 1216"/>
                    <a:gd name="T26" fmla="*/ 544 w 1088"/>
                    <a:gd name="T27" fmla="*/ 0 h 1216"/>
                    <a:gd name="T28" fmla="*/ 544 w 1088"/>
                    <a:gd name="T29" fmla="*/ 64 h 1216"/>
                    <a:gd name="T30" fmla="*/ 832 w 1088"/>
                    <a:gd name="T31" fmla="*/ 352 h 1216"/>
                    <a:gd name="T32" fmla="*/ 832 w 1088"/>
                    <a:gd name="T33" fmla="*/ 480 h 1216"/>
                    <a:gd name="T34" fmla="*/ 256 w 1088"/>
                    <a:gd name="T35" fmla="*/ 480 h 1216"/>
                    <a:gd name="T36" fmla="*/ 256 w 1088"/>
                    <a:gd name="T37" fmla="*/ 352 h 1216"/>
                    <a:gd name="T38" fmla="*/ 544 w 1088"/>
                    <a:gd name="T39" fmla="*/ 64 h 1216"/>
                    <a:gd name="T40" fmla="*/ 96 w 1088"/>
                    <a:gd name="T41" fmla="*/ 544 h 1216"/>
                    <a:gd name="T42" fmla="*/ 992 w 1088"/>
                    <a:gd name="T43" fmla="*/ 544 h 1216"/>
                    <a:gd name="T44" fmla="*/ 1024 w 1088"/>
                    <a:gd name="T45" fmla="*/ 576 h 1216"/>
                    <a:gd name="T46" fmla="*/ 1024 w 1088"/>
                    <a:gd name="T47" fmla="*/ 1120 h 1216"/>
                    <a:gd name="T48" fmla="*/ 992 w 1088"/>
                    <a:gd name="T49" fmla="*/ 1152 h 1216"/>
                    <a:gd name="T50" fmla="*/ 96 w 1088"/>
                    <a:gd name="T51" fmla="*/ 1152 h 1216"/>
                    <a:gd name="T52" fmla="*/ 64 w 1088"/>
                    <a:gd name="T53" fmla="*/ 1120 h 1216"/>
                    <a:gd name="T54" fmla="*/ 64 w 1088"/>
                    <a:gd name="T55" fmla="*/ 576 h 1216"/>
                    <a:gd name="T56" fmla="*/ 96 w 1088"/>
                    <a:gd name="T57" fmla="*/ 544 h 1216"/>
                    <a:gd name="T58" fmla="*/ 544 w 1088"/>
                    <a:gd name="T59" fmla="*/ 656 h 1216"/>
                    <a:gd name="T60" fmla="*/ 416 w 1088"/>
                    <a:gd name="T61" fmla="*/ 784 h 1216"/>
                    <a:gd name="T62" fmla="*/ 448 w 1088"/>
                    <a:gd name="T63" fmla="*/ 865 h 1216"/>
                    <a:gd name="T64" fmla="*/ 448 w 1088"/>
                    <a:gd name="T65" fmla="*/ 944 h 1216"/>
                    <a:gd name="T66" fmla="*/ 544 w 1088"/>
                    <a:gd name="T67" fmla="*/ 1040 h 1216"/>
                    <a:gd name="T68" fmla="*/ 640 w 1088"/>
                    <a:gd name="T69" fmla="*/ 944 h 1216"/>
                    <a:gd name="T70" fmla="*/ 640 w 1088"/>
                    <a:gd name="T71" fmla="*/ 865 h 1216"/>
                    <a:gd name="T72" fmla="*/ 672 w 1088"/>
                    <a:gd name="T73" fmla="*/ 784 h 1216"/>
                    <a:gd name="T74" fmla="*/ 544 w 1088"/>
                    <a:gd name="T75" fmla="*/ 656 h 1216"/>
                    <a:gd name="T76" fmla="*/ 544 w 1088"/>
                    <a:gd name="T77" fmla="*/ 720 h 1216"/>
                    <a:gd name="T78" fmla="*/ 608 w 1088"/>
                    <a:gd name="T79" fmla="*/ 784 h 1216"/>
                    <a:gd name="T80" fmla="*/ 587 w 1088"/>
                    <a:gd name="T81" fmla="*/ 832 h 1216"/>
                    <a:gd name="T82" fmla="*/ 576 w 1088"/>
                    <a:gd name="T83" fmla="*/ 856 h 1216"/>
                    <a:gd name="T84" fmla="*/ 576 w 1088"/>
                    <a:gd name="T85" fmla="*/ 944 h 1216"/>
                    <a:gd name="T86" fmla="*/ 544 w 1088"/>
                    <a:gd name="T87" fmla="*/ 976 h 1216"/>
                    <a:gd name="T88" fmla="*/ 512 w 1088"/>
                    <a:gd name="T89" fmla="*/ 944 h 1216"/>
                    <a:gd name="T90" fmla="*/ 512 w 1088"/>
                    <a:gd name="T91" fmla="*/ 856 h 1216"/>
                    <a:gd name="T92" fmla="*/ 502 w 1088"/>
                    <a:gd name="T93" fmla="*/ 832 h 1216"/>
                    <a:gd name="T94" fmla="*/ 480 w 1088"/>
                    <a:gd name="T95" fmla="*/ 784 h 1216"/>
                    <a:gd name="T96" fmla="*/ 544 w 1088"/>
                    <a:gd name="T97" fmla="*/ 720 h 1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88" h="1216">
                      <a:moveTo>
                        <a:pt x="544" y="0"/>
                      </a:moveTo>
                      <a:cubicBezTo>
                        <a:pt x="350" y="0"/>
                        <a:pt x="192" y="158"/>
                        <a:pt x="192" y="352"/>
                      </a:cubicBezTo>
                      <a:lnTo>
                        <a:pt x="192" y="480"/>
                      </a:lnTo>
                      <a:lnTo>
                        <a:pt x="96" y="480"/>
                      </a:lnTo>
                      <a:cubicBezTo>
                        <a:pt x="44" y="480"/>
                        <a:pt x="0" y="524"/>
                        <a:pt x="0" y="576"/>
                      </a:cubicBezTo>
                      <a:lnTo>
                        <a:pt x="0" y="1120"/>
                      </a:lnTo>
                      <a:cubicBezTo>
                        <a:pt x="0" y="1173"/>
                        <a:pt x="44" y="1216"/>
                        <a:pt x="96" y="1216"/>
                      </a:cubicBezTo>
                      <a:lnTo>
                        <a:pt x="992" y="1216"/>
                      </a:lnTo>
                      <a:cubicBezTo>
                        <a:pt x="1045" y="1216"/>
                        <a:pt x="1088" y="1173"/>
                        <a:pt x="1088" y="1120"/>
                      </a:cubicBezTo>
                      <a:lnTo>
                        <a:pt x="1088" y="576"/>
                      </a:lnTo>
                      <a:cubicBezTo>
                        <a:pt x="1088" y="524"/>
                        <a:pt x="1045" y="480"/>
                        <a:pt x="992" y="480"/>
                      </a:cubicBezTo>
                      <a:lnTo>
                        <a:pt x="896" y="480"/>
                      </a:lnTo>
                      <a:lnTo>
                        <a:pt x="896" y="352"/>
                      </a:lnTo>
                      <a:cubicBezTo>
                        <a:pt x="896" y="158"/>
                        <a:pt x="739" y="0"/>
                        <a:pt x="544" y="0"/>
                      </a:cubicBezTo>
                      <a:close/>
                      <a:moveTo>
                        <a:pt x="544" y="64"/>
                      </a:moveTo>
                      <a:cubicBezTo>
                        <a:pt x="705" y="64"/>
                        <a:pt x="832" y="192"/>
                        <a:pt x="832" y="352"/>
                      </a:cubicBezTo>
                      <a:lnTo>
                        <a:pt x="832" y="480"/>
                      </a:lnTo>
                      <a:lnTo>
                        <a:pt x="256" y="480"/>
                      </a:lnTo>
                      <a:lnTo>
                        <a:pt x="256" y="352"/>
                      </a:lnTo>
                      <a:cubicBezTo>
                        <a:pt x="256" y="192"/>
                        <a:pt x="384" y="64"/>
                        <a:pt x="544" y="64"/>
                      </a:cubicBezTo>
                      <a:close/>
                      <a:moveTo>
                        <a:pt x="96" y="544"/>
                      </a:moveTo>
                      <a:lnTo>
                        <a:pt x="992" y="544"/>
                      </a:lnTo>
                      <a:cubicBezTo>
                        <a:pt x="1011" y="544"/>
                        <a:pt x="1024" y="558"/>
                        <a:pt x="1024" y="576"/>
                      </a:cubicBezTo>
                      <a:lnTo>
                        <a:pt x="1024" y="1120"/>
                      </a:lnTo>
                      <a:cubicBezTo>
                        <a:pt x="1024" y="1139"/>
                        <a:pt x="1011" y="1152"/>
                        <a:pt x="992" y="1152"/>
                      </a:cubicBezTo>
                      <a:lnTo>
                        <a:pt x="96" y="1152"/>
                      </a:lnTo>
                      <a:cubicBezTo>
                        <a:pt x="78" y="1152"/>
                        <a:pt x="64" y="1139"/>
                        <a:pt x="64" y="1120"/>
                      </a:cubicBezTo>
                      <a:lnTo>
                        <a:pt x="64" y="576"/>
                      </a:lnTo>
                      <a:cubicBezTo>
                        <a:pt x="64" y="558"/>
                        <a:pt x="78" y="544"/>
                        <a:pt x="96" y="544"/>
                      </a:cubicBezTo>
                      <a:close/>
                      <a:moveTo>
                        <a:pt x="544" y="656"/>
                      </a:moveTo>
                      <a:cubicBezTo>
                        <a:pt x="474" y="656"/>
                        <a:pt x="416" y="714"/>
                        <a:pt x="416" y="784"/>
                      </a:cubicBezTo>
                      <a:cubicBezTo>
                        <a:pt x="416" y="816"/>
                        <a:pt x="430" y="843"/>
                        <a:pt x="448" y="865"/>
                      </a:cubicBezTo>
                      <a:lnTo>
                        <a:pt x="448" y="944"/>
                      </a:lnTo>
                      <a:cubicBezTo>
                        <a:pt x="448" y="997"/>
                        <a:pt x="492" y="1040"/>
                        <a:pt x="544" y="1040"/>
                      </a:cubicBezTo>
                      <a:cubicBezTo>
                        <a:pt x="597" y="1040"/>
                        <a:pt x="640" y="997"/>
                        <a:pt x="640" y="944"/>
                      </a:cubicBezTo>
                      <a:lnTo>
                        <a:pt x="640" y="865"/>
                      </a:lnTo>
                      <a:cubicBezTo>
                        <a:pt x="659" y="843"/>
                        <a:pt x="672" y="816"/>
                        <a:pt x="672" y="784"/>
                      </a:cubicBezTo>
                      <a:cubicBezTo>
                        <a:pt x="672" y="714"/>
                        <a:pt x="615" y="656"/>
                        <a:pt x="544" y="656"/>
                      </a:cubicBezTo>
                      <a:close/>
                      <a:moveTo>
                        <a:pt x="544" y="720"/>
                      </a:moveTo>
                      <a:cubicBezTo>
                        <a:pt x="580" y="720"/>
                        <a:pt x="608" y="749"/>
                        <a:pt x="608" y="784"/>
                      </a:cubicBezTo>
                      <a:cubicBezTo>
                        <a:pt x="608" y="804"/>
                        <a:pt x="600" y="820"/>
                        <a:pt x="587" y="832"/>
                      </a:cubicBezTo>
                      <a:cubicBezTo>
                        <a:pt x="580" y="838"/>
                        <a:pt x="576" y="847"/>
                        <a:pt x="576" y="856"/>
                      </a:cubicBezTo>
                      <a:lnTo>
                        <a:pt x="576" y="944"/>
                      </a:lnTo>
                      <a:cubicBezTo>
                        <a:pt x="576" y="963"/>
                        <a:pt x="563" y="976"/>
                        <a:pt x="544" y="976"/>
                      </a:cubicBezTo>
                      <a:cubicBezTo>
                        <a:pt x="526" y="976"/>
                        <a:pt x="512" y="963"/>
                        <a:pt x="512" y="944"/>
                      </a:cubicBezTo>
                      <a:lnTo>
                        <a:pt x="512" y="856"/>
                      </a:lnTo>
                      <a:cubicBezTo>
                        <a:pt x="513" y="847"/>
                        <a:pt x="509" y="838"/>
                        <a:pt x="502" y="832"/>
                      </a:cubicBezTo>
                      <a:cubicBezTo>
                        <a:pt x="489" y="820"/>
                        <a:pt x="480" y="804"/>
                        <a:pt x="480" y="784"/>
                      </a:cubicBezTo>
                      <a:cubicBezTo>
                        <a:pt x="480" y="749"/>
                        <a:pt x="509" y="720"/>
                        <a:pt x="544" y="720"/>
                      </a:cubicBezTo>
                      <a:close/>
                    </a:path>
                  </a:pathLst>
                </a:custGeom>
                <a:solidFill>
                  <a:srgbClr val="35353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IN" sz="180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6298463"/>
      </p:ext>
    </p:extLst>
  </p:cSld>
  <p:clrMapOvr>
    <a:masterClrMapping/>
  </p:clrMapOvr>
  <p:transition>
    <p:fade/>
  </p:transition>
</p:sld>
</file>

<file path=ppt/slides/slide8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p159="http://schemas.microsoft.com/office/powerpoint/2015/09/main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CE76-57CF-4F24-98E5-6E9B38F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738664"/>
          </a:xfrm>
        </p:spPr>
        <p:txBody>
          <a:bodyPr/>
          <a:lstStyle/>
          <a:p>
            <a:r>
              <a:rPr lang="en-US" sz="4800" dirty="0"/>
              <a:t>Open Enclave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27241-AEBA-4B3E-BFF5-0C0CE65449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spc="-50">
                <a:solidFill>
                  <a:schemeClr val="tx2"/>
                </a:solidFill>
                <a:latin typeface="+mn-lt"/>
              </a:rPr>
              <a:t>Driving towards a consistent API surface around enclaving abstraction, supporting </a:t>
            </a:r>
            <a:r>
              <a:rPr lang="en-US" sz="2400" spc="-5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portability</a:t>
            </a:r>
            <a:r>
              <a:rPr lang="en-US" sz="2400" spc="-50"/>
              <a:t> </a:t>
            </a:r>
            <a:r>
              <a:rPr lang="en-US" sz="2400" spc="-50">
                <a:solidFill>
                  <a:schemeClr val="tx2"/>
                </a:solidFill>
                <a:latin typeface="+mn-lt"/>
              </a:rPr>
              <a:t>across enclave types and </a:t>
            </a:r>
            <a:r>
              <a:rPr lang="en-US" sz="2400" spc="-50">
                <a:solidFill>
                  <a:schemeClr val="accent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flexibility</a:t>
            </a:r>
            <a:r>
              <a:rPr lang="en-US" sz="2400" spc="-50"/>
              <a:t> </a:t>
            </a:r>
            <a:r>
              <a:rPr lang="en-US" sz="2400" spc="-50">
                <a:solidFill>
                  <a:schemeClr val="tx2"/>
                </a:solidFill>
                <a:latin typeface="+mn-lt"/>
              </a:rPr>
              <a:t>in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28ECFB-CBEC-4EF3-95ED-4CE9E41566F7}"/>
              </a:ext>
            </a:extLst>
          </p:cNvPr>
          <p:cNvGrpSpPr/>
          <p:nvPr/>
        </p:nvGrpSpPr>
        <p:grpSpPr>
          <a:xfrm>
            <a:off x="4272461" y="2569806"/>
            <a:ext cx="3443573" cy="1605610"/>
            <a:chOff x="4272461" y="2644081"/>
            <a:chExt cx="3443573" cy="160561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4C56265-347B-4C4F-B718-D2A5248C5F59}"/>
                </a:ext>
              </a:extLst>
            </p:cNvPr>
            <p:cNvSpPr/>
            <p:nvPr/>
          </p:nvSpPr>
          <p:spPr>
            <a:xfrm>
              <a:off x="4272461" y="3299215"/>
              <a:ext cx="3443573" cy="950476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Pluggable</a:t>
              </a:r>
            </a:p>
            <a:p>
              <a:pPr marL="0" marR="0" lvl="1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Componentization to support desired runtimes and crypto libraries</a:t>
              </a:r>
            </a:p>
          </p:txBody>
        </p:sp>
        <p:sp>
          <p:nvSpPr>
            <p:cNvPr id="46" name="plug">
              <a:extLst>
                <a:ext uri="{FF2B5EF4-FFF2-40B4-BE49-F238E27FC236}">
                  <a16:creationId xmlns:a16="http://schemas.microsoft.com/office/drawing/2014/main" id="{B91003DD-DE74-47AA-BD11-66744A53E7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18181" y="2644081"/>
              <a:ext cx="629236" cy="596118"/>
            </a:xfrm>
            <a:custGeom>
              <a:avLst/>
              <a:gdLst>
                <a:gd name="T0" fmla="*/ 169 w 346"/>
                <a:gd name="T1" fmla="*/ 90 h 328"/>
                <a:gd name="T2" fmla="*/ 199 w 346"/>
                <a:gd name="T3" fmla="*/ 61 h 328"/>
                <a:gd name="T4" fmla="*/ 279 w 346"/>
                <a:gd name="T5" fmla="*/ 63 h 328"/>
                <a:gd name="T6" fmla="*/ 279 w 346"/>
                <a:gd name="T7" fmla="*/ 63 h 328"/>
                <a:gd name="T8" fmla="*/ 277 w 346"/>
                <a:gd name="T9" fmla="*/ 143 h 328"/>
                <a:gd name="T10" fmla="*/ 247 w 346"/>
                <a:gd name="T11" fmla="*/ 172 h 328"/>
                <a:gd name="T12" fmla="*/ 169 w 346"/>
                <a:gd name="T13" fmla="*/ 90 h 328"/>
                <a:gd name="T14" fmla="*/ 279 w 346"/>
                <a:gd name="T15" fmla="*/ 63 h 328"/>
                <a:gd name="T16" fmla="*/ 346 w 346"/>
                <a:gd name="T17" fmla="*/ 0 h 328"/>
                <a:gd name="T18" fmla="*/ 99 w 346"/>
                <a:gd name="T19" fmla="*/ 156 h 328"/>
                <a:gd name="T20" fmla="*/ 69 w 346"/>
                <a:gd name="T21" fmla="*/ 185 h 328"/>
                <a:gd name="T22" fmla="*/ 67 w 346"/>
                <a:gd name="T23" fmla="*/ 265 h 328"/>
                <a:gd name="T24" fmla="*/ 67 w 346"/>
                <a:gd name="T25" fmla="*/ 265 h 328"/>
                <a:gd name="T26" fmla="*/ 147 w 346"/>
                <a:gd name="T27" fmla="*/ 267 h 328"/>
                <a:gd name="T28" fmla="*/ 177 w 346"/>
                <a:gd name="T29" fmla="*/ 238 h 328"/>
                <a:gd name="T30" fmla="*/ 99 w 346"/>
                <a:gd name="T31" fmla="*/ 156 h 328"/>
                <a:gd name="T32" fmla="*/ 67 w 346"/>
                <a:gd name="T33" fmla="*/ 265 h 328"/>
                <a:gd name="T34" fmla="*/ 0 w 346"/>
                <a:gd name="T35" fmla="*/ 328 h 328"/>
                <a:gd name="T36" fmla="*/ 157 w 346"/>
                <a:gd name="T37" fmla="*/ 143 h 328"/>
                <a:gd name="T38" fmla="*/ 120 w 346"/>
                <a:gd name="T39" fmla="*/ 178 h 328"/>
                <a:gd name="T40" fmla="*/ 193 w 346"/>
                <a:gd name="T41" fmla="*/ 181 h 328"/>
                <a:gd name="T42" fmla="*/ 156 w 346"/>
                <a:gd name="T43" fmla="*/ 2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6" h="328">
                  <a:moveTo>
                    <a:pt x="169" y="90"/>
                  </a:moveTo>
                  <a:cubicBezTo>
                    <a:pt x="199" y="61"/>
                    <a:pt x="199" y="61"/>
                    <a:pt x="199" y="61"/>
                  </a:cubicBezTo>
                  <a:cubicBezTo>
                    <a:pt x="222" y="40"/>
                    <a:pt x="258" y="41"/>
                    <a:pt x="279" y="63"/>
                  </a:cubicBezTo>
                  <a:cubicBezTo>
                    <a:pt x="279" y="63"/>
                    <a:pt x="279" y="63"/>
                    <a:pt x="279" y="63"/>
                  </a:cubicBezTo>
                  <a:cubicBezTo>
                    <a:pt x="300" y="86"/>
                    <a:pt x="300" y="122"/>
                    <a:pt x="277" y="143"/>
                  </a:cubicBezTo>
                  <a:cubicBezTo>
                    <a:pt x="247" y="172"/>
                    <a:pt x="247" y="172"/>
                    <a:pt x="247" y="172"/>
                  </a:cubicBezTo>
                  <a:lnTo>
                    <a:pt x="169" y="90"/>
                  </a:lnTo>
                  <a:close/>
                  <a:moveTo>
                    <a:pt x="279" y="63"/>
                  </a:moveTo>
                  <a:cubicBezTo>
                    <a:pt x="346" y="0"/>
                    <a:pt x="346" y="0"/>
                    <a:pt x="346" y="0"/>
                  </a:cubicBezTo>
                  <a:moveTo>
                    <a:pt x="99" y="156"/>
                  </a:moveTo>
                  <a:cubicBezTo>
                    <a:pt x="69" y="185"/>
                    <a:pt x="69" y="185"/>
                    <a:pt x="69" y="185"/>
                  </a:cubicBezTo>
                  <a:cubicBezTo>
                    <a:pt x="46" y="206"/>
                    <a:pt x="46" y="242"/>
                    <a:pt x="67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88" y="287"/>
                    <a:pt x="124" y="288"/>
                    <a:pt x="147" y="267"/>
                  </a:cubicBezTo>
                  <a:cubicBezTo>
                    <a:pt x="177" y="238"/>
                    <a:pt x="177" y="238"/>
                    <a:pt x="177" y="238"/>
                  </a:cubicBezTo>
                  <a:lnTo>
                    <a:pt x="99" y="156"/>
                  </a:lnTo>
                  <a:close/>
                  <a:moveTo>
                    <a:pt x="67" y="265"/>
                  </a:moveTo>
                  <a:cubicBezTo>
                    <a:pt x="0" y="328"/>
                    <a:pt x="0" y="328"/>
                    <a:pt x="0" y="328"/>
                  </a:cubicBezTo>
                  <a:moveTo>
                    <a:pt x="157" y="143"/>
                  </a:moveTo>
                  <a:cubicBezTo>
                    <a:pt x="120" y="178"/>
                    <a:pt x="120" y="178"/>
                    <a:pt x="120" y="178"/>
                  </a:cubicBezTo>
                  <a:moveTo>
                    <a:pt x="193" y="181"/>
                  </a:moveTo>
                  <a:cubicBezTo>
                    <a:pt x="156" y="216"/>
                    <a:pt x="156" y="216"/>
                    <a:pt x="156" y="216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F91BA7-D9DF-4FD4-9661-656941B1DA23}"/>
              </a:ext>
            </a:extLst>
          </p:cNvPr>
          <p:cNvGrpSpPr/>
          <p:nvPr/>
        </p:nvGrpSpPr>
        <p:grpSpPr>
          <a:xfrm>
            <a:off x="8138242" y="2618923"/>
            <a:ext cx="3443573" cy="1556493"/>
            <a:chOff x="8138242" y="2693198"/>
            <a:chExt cx="3443573" cy="155649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C178E8A-CBEA-43F5-86C9-6012D5237D1F}"/>
                </a:ext>
              </a:extLst>
            </p:cNvPr>
            <p:cNvSpPr/>
            <p:nvPr/>
          </p:nvSpPr>
          <p:spPr>
            <a:xfrm>
              <a:off x="8138242" y="3299215"/>
              <a:ext cx="3443573" cy="950476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Standardized</a:t>
              </a:r>
            </a:p>
            <a:p>
              <a:pPr marL="0" marR="0" lvl="1" indent="0" algn="l" defTabSz="91436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Remove hardware vendor specific signing and verification requirements</a:t>
              </a:r>
            </a:p>
          </p:txBody>
        </p:sp>
        <p:sp>
          <p:nvSpPr>
            <p:cNvPr id="47" name="chip">
              <a:extLst>
                <a:ext uri="{FF2B5EF4-FFF2-40B4-BE49-F238E27FC236}">
                  <a16:creationId xmlns:a16="http://schemas.microsoft.com/office/drawing/2014/main" id="{E88CD1B1-3D84-48F0-A00C-4B0F14168C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44922" y="2693198"/>
              <a:ext cx="487807" cy="497885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16DA093-9F2D-425C-96CA-C7E6F5BCCD09}"/>
              </a:ext>
            </a:extLst>
          </p:cNvPr>
          <p:cNvGrpSpPr/>
          <p:nvPr/>
        </p:nvGrpSpPr>
        <p:grpSpPr>
          <a:xfrm>
            <a:off x="584200" y="2623963"/>
            <a:ext cx="3168936" cy="1773052"/>
            <a:chOff x="584200" y="2698238"/>
            <a:chExt cx="3168936" cy="17730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5E9006-97D7-42DD-9644-3E3ECFED2835}"/>
                </a:ext>
              </a:extLst>
            </p:cNvPr>
            <p:cNvSpPr/>
            <p:nvPr/>
          </p:nvSpPr>
          <p:spPr>
            <a:xfrm>
              <a:off x="584200" y="3299215"/>
              <a:ext cx="3168936" cy="1172075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Universal</a:t>
              </a:r>
            </a:p>
            <a:p>
              <a:pPr marL="0" marR="0" lvl="1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Generalize enclave application model to minimize hardware/ software specific concepts</a:t>
              </a:r>
            </a:p>
          </p:txBody>
        </p:sp>
        <p:sp>
          <p:nvSpPr>
            <p:cNvPr id="48" name="globe_4">
              <a:extLst>
                <a:ext uri="{FF2B5EF4-FFF2-40B4-BE49-F238E27FC236}">
                  <a16:creationId xmlns:a16="http://schemas.microsoft.com/office/drawing/2014/main" id="{0ACD29B2-3737-4619-8548-9D133A4253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4200" y="2698238"/>
              <a:ext cx="481758" cy="487805"/>
            </a:xfrm>
            <a:custGeom>
              <a:avLst/>
              <a:gdLst>
                <a:gd name="T0" fmla="*/ 0 w 332"/>
                <a:gd name="T1" fmla="*/ 167 h 333"/>
                <a:gd name="T2" fmla="*/ 36 w 332"/>
                <a:gd name="T3" fmla="*/ 63 h 333"/>
                <a:gd name="T4" fmla="*/ 166 w 332"/>
                <a:gd name="T5" fmla="*/ 0 h 333"/>
                <a:gd name="T6" fmla="*/ 332 w 332"/>
                <a:gd name="T7" fmla="*/ 167 h 333"/>
                <a:gd name="T8" fmla="*/ 166 w 332"/>
                <a:gd name="T9" fmla="*/ 333 h 333"/>
                <a:gd name="T10" fmla="*/ 0 w 332"/>
                <a:gd name="T11" fmla="*/ 167 h 333"/>
                <a:gd name="T12" fmla="*/ 89 w 332"/>
                <a:gd name="T13" fmla="*/ 314 h 333"/>
                <a:gd name="T14" fmla="*/ 102 w 332"/>
                <a:gd name="T15" fmla="*/ 299 h 333"/>
                <a:gd name="T16" fmla="*/ 98 w 332"/>
                <a:gd name="T17" fmla="*/ 272 h 333"/>
                <a:gd name="T18" fmla="*/ 72 w 332"/>
                <a:gd name="T19" fmla="*/ 255 h 333"/>
                <a:gd name="T20" fmla="*/ 38 w 332"/>
                <a:gd name="T21" fmla="*/ 255 h 333"/>
                <a:gd name="T22" fmla="*/ 21 w 332"/>
                <a:gd name="T23" fmla="*/ 217 h 333"/>
                <a:gd name="T24" fmla="*/ 38 w 332"/>
                <a:gd name="T25" fmla="*/ 168 h 333"/>
                <a:gd name="T26" fmla="*/ 58 w 332"/>
                <a:gd name="T27" fmla="*/ 167 h 333"/>
                <a:gd name="T28" fmla="*/ 80 w 332"/>
                <a:gd name="T29" fmla="*/ 193 h 333"/>
                <a:gd name="T30" fmla="*/ 102 w 332"/>
                <a:gd name="T31" fmla="*/ 182 h 333"/>
                <a:gd name="T32" fmla="*/ 93 w 332"/>
                <a:gd name="T33" fmla="*/ 156 h 333"/>
                <a:gd name="T34" fmla="*/ 101 w 332"/>
                <a:gd name="T35" fmla="*/ 124 h 333"/>
                <a:gd name="T36" fmla="*/ 145 w 332"/>
                <a:gd name="T37" fmla="*/ 80 h 333"/>
                <a:gd name="T38" fmla="*/ 119 w 332"/>
                <a:gd name="T39" fmla="*/ 47 h 333"/>
                <a:gd name="T40" fmla="*/ 101 w 332"/>
                <a:gd name="T41" fmla="*/ 68 h 333"/>
                <a:gd name="T42" fmla="*/ 32 w 332"/>
                <a:gd name="T43" fmla="*/ 68 h 333"/>
                <a:gd name="T44" fmla="*/ 251 w 332"/>
                <a:gd name="T45" fmla="*/ 24 h 333"/>
                <a:gd name="T46" fmla="*/ 187 w 332"/>
                <a:gd name="T47" fmla="*/ 56 h 333"/>
                <a:gd name="T48" fmla="*/ 201 w 332"/>
                <a:gd name="T49" fmla="*/ 92 h 333"/>
                <a:gd name="T50" fmla="*/ 235 w 332"/>
                <a:gd name="T51" fmla="*/ 92 h 333"/>
                <a:gd name="T52" fmla="*/ 219 w 332"/>
                <a:gd name="T53" fmla="*/ 115 h 333"/>
                <a:gd name="T54" fmla="*/ 187 w 332"/>
                <a:gd name="T55" fmla="*/ 130 h 333"/>
                <a:gd name="T56" fmla="*/ 161 w 332"/>
                <a:gd name="T57" fmla="*/ 168 h 333"/>
                <a:gd name="T58" fmla="*/ 169 w 332"/>
                <a:gd name="T59" fmla="*/ 204 h 333"/>
                <a:gd name="T60" fmla="*/ 206 w 332"/>
                <a:gd name="T61" fmla="*/ 225 h 333"/>
                <a:gd name="T62" fmla="*/ 218 w 332"/>
                <a:gd name="T63" fmla="*/ 212 h 333"/>
                <a:gd name="T64" fmla="*/ 229 w 332"/>
                <a:gd name="T65" fmla="*/ 244 h 333"/>
                <a:gd name="T66" fmla="*/ 217 w 332"/>
                <a:gd name="T67" fmla="*/ 289 h 333"/>
                <a:gd name="T68" fmla="*/ 245 w 332"/>
                <a:gd name="T69" fmla="*/ 276 h 333"/>
                <a:gd name="T70" fmla="*/ 259 w 332"/>
                <a:gd name="T71" fmla="*/ 256 h 333"/>
                <a:gd name="T72" fmla="*/ 259 w 332"/>
                <a:gd name="T73" fmla="*/ 168 h 333"/>
                <a:gd name="T74" fmla="*/ 239 w 332"/>
                <a:gd name="T75" fmla="*/ 137 h 333"/>
                <a:gd name="T76" fmla="*/ 259 w 332"/>
                <a:gd name="T77" fmla="*/ 124 h 333"/>
                <a:gd name="T78" fmla="*/ 284 w 332"/>
                <a:gd name="T79" fmla="*/ 137 h 333"/>
                <a:gd name="T80" fmla="*/ 306 w 332"/>
                <a:gd name="T81" fmla="*/ 170 h 333"/>
                <a:gd name="T82" fmla="*/ 306 w 332"/>
                <a:gd name="T83" fmla="*/ 186 h 333"/>
                <a:gd name="T84" fmla="*/ 332 w 332"/>
                <a:gd name="T85" fmla="*/ 18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33">
                  <a:moveTo>
                    <a:pt x="0" y="167"/>
                  </a:moveTo>
                  <a:cubicBezTo>
                    <a:pt x="0" y="128"/>
                    <a:pt x="13" y="92"/>
                    <a:pt x="36" y="63"/>
                  </a:cubicBezTo>
                  <a:cubicBezTo>
                    <a:pt x="66" y="25"/>
                    <a:pt x="113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258"/>
                    <a:pt x="258" y="333"/>
                    <a:pt x="166" y="333"/>
                  </a:cubicBezTo>
                  <a:cubicBezTo>
                    <a:pt x="74" y="333"/>
                    <a:pt x="0" y="258"/>
                    <a:pt x="0" y="167"/>
                  </a:cubicBezTo>
                  <a:close/>
                  <a:moveTo>
                    <a:pt x="89" y="314"/>
                  </a:moveTo>
                  <a:cubicBezTo>
                    <a:pt x="102" y="299"/>
                    <a:pt x="102" y="299"/>
                    <a:pt x="102" y="299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72" y="255"/>
                    <a:pt x="72" y="255"/>
                    <a:pt x="72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80" y="193"/>
                    <a:pt x="80" y="193"/>
                    <a:pt x="80" y="193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2" y="68"/>
                    <a:pt x="32" y="68"/>
                    <a:pt x="32" y="68"/>
                  </a:cubicBezTo>
                  <a:moveTo>
                    <a:pt x="251" y="2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17" y="289"/>
                    <a:pt x="217" y="289"/>
                    <a:pt x="217" y="289"/>
                  </a:cubicBezTo>
                  <a:cubicBezTo>
                    <a:pt x="245" y="276"/>
                    <a:pt x="245" y="276"/>
                    <a:pt x="245" y="276"/>
                  </a:cubicBezTo>
                  <a:cubicBezTo>
                    <a:pt x="259" y="256"/>
                    <a:pt x="259" y="256"/>
                    <a:pt x="259" y="256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59" y="124"/>
                    <a:pt x="259" y="124"/>
                    <a:pt x="259" y="124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306" y="170"/>
                    <a:pt x="306" y="170"/>
                    <a:pt x="306" y="170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32" y="181"/>
                    <a:pt x="332" y="181"/>
                    <a:pt x="332" y="181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EFAE5A-7824-46FD-958E-54B4AF2DEA1F}"/>
              </a:ext>
            </a:extLst>
          </p:cNvPr>
          <p:cNvGrpSpPr/>
          <p:nvPr/>
        </p:nvGrpSpPr>
        <p:grpSpPr>
          <a:xfrm>
            <a:off x="584200" y="4723120"/>
            <a:ext cx="3518255" cy="1478343"/>
            <a:chOff x="584200" y="4723120"/>
            <a:chExt cx="3518255" cy="147834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AAAF677-72D5-44E5-81DC-E042BBEBC935}"/>
                </a:ext>
              </a:extLst>
            </p:cNvPr>
            <p:cNvSpPr/>
            <p:nvPr/>
          </p:nvSpPr>
          <p:spPr>
            <a:xfrm>
              <a:off x="584200" y="5250987"/>
              <a:ext cx="3518255" cy="950476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Multi-platform</a:t>
              </a:r>
            </a:p>
            <a:p>
              <a:pPr marL="0" marR="0" lvl="1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Design with all software platforms, Windows and Linux, in mind</a:t>
              </a: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AEBD59DD-7641-4047-AD37-C4486AF940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9859" y="4723120"/>
              <a:ext cx="400468" cy="405954"/>
            </a:xfrm>
            <a:custGeom>
              <a:avLst/>
              <a:gdLst>
                <a:gd name="T0" fmla="*/ 230 w 318"/>
                <a:gd name="T1" fmla="*/ 29 h 324"/>
                <a:gd name="T2" fmla="*/ 316 w 318"/>
                <a:gd name="T3" fmla="*/ 0 h 324"/>
                <a:gd name="T4" fmla="*/ 301 w 318"/>
                <a:gd name="T5" fmla="*/ 186 h 324"/>
                <a:gd name="T6" fmla="*/ 159 w 318"/>
                <a:gd name="T7" fmla="*/ 324 h 324"/>
                <a:gd name="T8" fmla="*/ 17 w 318"/>
                <a:gd name="T9" fmla="*/ 187 h 324"/>
                <a:gd name="T10" fmla="*/ 2 w 318"/>
                <a:gd name="T11" fmla="*/ 0 h 324"/>
                <a:gd name="T12" fmla="*/ 88 w 318"/>
                <a:gd name="T13" fmla="*/ 29 h 324"/>
                <a:gd name="T14" fmla="*/ 159 w 318"/>
                <a:gd name="T15" fmla="*/ 4 h 324"/>
                <a:gd name="T16" fmla="*/ 230 w 318"/>
                <a:gd name="T17" fmla="*/ 29 h 324"/>
                <a:gd name="T18" fmla="*/ 95 w 318"/>
                <a:gd name="T19" fmla="*/ 164 h 324"/>
                <a:gd name="T20" fmla="*/ 136 w 318"/>
                <a:gd name="T21" fmla="*/ 206 h 324"/>
                <a:gd name="T22" fmla="*/ 223 w 318"/>
                <a:gd name="T23" fmla="*/ 11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324">
                  <a:moveTo>
                    <a:pt x="230" y="29"/>
                  </a:moveTo>
                  <a:cubicBezTo>
                    <a:pt x="280" y="29"/>
                    <a:pt x="316" y="0"/>
                    <a:pt x="316" y="0"/>
                  </a:cubicBezTo>
                  <a:cubicBezTo>
                    <a:pt x="316" y="0"/>
                    <a:pt x="318" y="146"/>
                    <a:pt x="301" y="186"/>
                  </a:cubicBezTo>
                  <a:cubicBezTo>
                    <a:pt x="282" y="233"/>
                    <a:pt x="252" y="287"/>
                    <a:pt x="159" y="324"/>
                  </a:cubicBezTo>
                  <a:cubicBezTo>
                    <a:pt x="70" y="287"/>
                    <a:pt x="35" y="232"/>
                    <a:pt x="17" y="187"/>
                  </a:cubicBezTo>
                  <a:cubicBezTo>
                    <a:pt x="0" y="146"/>
                    <a:pt x="2" y="0"/>
                    <a:pt x="2" y="0"/>
                  </a:cubicBezTo>
                  <a:cubicBezTo>
                    <a:pt x="2" y="0"/>
                    <a:pt x="38" y="29"/>
                    <a:pt x="88" y="29"/>
                  </a:cubicBezTo>
                  <a:cubicBezTo>
                    <a:pt x="126" y="29"/>
                    <a:pt x="150" y="12"/>
                    <a:pt x="159" y="4"/>
                  </a:cubicBezTo>
                  <a:cubicBezTo>
                    <a:pt x="168" y="12"/>
                    <a:pt x="192" y="29"/>
                    <a:pt x="230" y="29"/>
                  </a:cubicBezTo>
                  <a:close/>
                  <a:moveTo>
                    <a:pt x="95" y="164"/>
                  </a:moveTo>
                  <a:cubicBezTo>
                    <a:pt x="136" y="206"/>
                    <a:pt x="136" y="206"/>
                    <a:pt x="136" y="206"/>
                  </a:cubicBezTo>
                  <a:cubicBezTo>
                    <a:pt x="223" y="118"/>
                    <a:pt x="223" y="118"/>
                    <a:pt x="223" y="118"/>
                  </a:cubicBez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1B16458-3B07-4221-8E6D-A1E53CFBA9D8}"/>
              </a:ext>
            </a:extLst>
          </p:cNvPr>
          <p:cNvGrpSpPr/>
          <p:nvPr/>
        </p:nvGrpSpPr>
        <p:grpSpPr>
          <a:xfrm>
            <a:off x="4272461" y="4695296"/>
            <a:ext cx="2832464" cy="1506167"/>
            <a:chOff x="4272461" y="4695296"/>
            <a:chExt cx="2832464" cy="150616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BFD270-1E03-4D04-86BD-A524A29330F1}"/>
                </a:ext>
              </a:extLst>
            </p:cNvPr>
            <p:cNvSpPr/>
            <p:nvPr/>
          </p:nvSpPr>
          <p:spPr>
            <a:xfrm>
              <a:off x="4272461" y="5250987"/>
              <a:ext cx="2832464" cy="950476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Compatible</a:t>
              </a:r>
            </a:p>
            <a:p>
              <a:pPr marL="0" marR="0" lvl="1" indent="0" algn="l" defTabSz="91436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Easier enablement of redistributable applications</a:t>
              </a:r>
            </a:p>
          </p:txBody>
        </p:sp>
        <p:sp>
          <p:nvSpPr>
            <p:cNvPr id="50" name="circle_2">
              <a:extLst>
                <a:ext uri="{FF2B5EF4-FFF2-40B4-BE49-F238E27FC236}">
                  <a16:creationId xmlns:a16="http://schemas.microsoft.com/office/drawing/2014/main" id="{7AF59A63-BCA5-4C35-A38F-1BE681EB40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18181" y="4695296"/>
              <a:ext cx="487805" cy="461602"/>
            </a:xfrm>
            <a:custGeom>
              <a:avLst/>
              <a:gdLst>
                <a:gd name="T0" fmla="*/ 0 w 335"/>
                <a:gd name="T1" fmla="*/ 205 h 316"/>
                <a:gd name="T2" fmla="*/ 111 w 335"/>
                <a:gd name="T3" fmla="*/ 94 h 316"/>
                <a:gd name="T4" fmla="*/ 222 w 335"/>
                <a:gd name="T5" fmla="*/ 205 h 316"/>
                <a:gd name="T6" fmla="*/ 111 w 335"/>
                <a:gd name="T7" fmla="*/ 316 h 316"/>
                <a:gd name="T8" fmla="*/ 0 w 335"/>
                <a:gd name="T9" fmla="*/ 205 h 316"/>
                <a:gd name="T10" fmla="*/ 224 w 335"/>
                <a:gd name="T11" fmla="*/ 316 h 316"/>
                <a:gd name="T12" fmla="*/ 335 w 335"/>
                <a:gd name="T13" fmla="*/ 205 h 316"/>
                <a:gd name="T14" fmla="*/ 224 w 335"/>
                <a:gd name="T15" fmla="*/ 94 h 316"/>
                <a:gd name="T16" fmla="*/ 113 w 335"/>
                <a:gd name="T17" fmla="*/ 205 h 316"/>
                <a:gd name="T18" fmla="*/ 224 w 335"/>
                <a:gd name="T19" fmla="*/ 316 h 316"/>
                <a:gd name="T20" fmla="*/ 167 w 335"/>
                <a:gd name="T21" fmla="*/ 223 h 316"/>
                <a:gd name="T22" fmla="*/ 279 w 335"/>
                <a:gd name="T23" fmla="*/ 111 h 316"/>
                <a:gd name="T24" fmla="*/ 167 w 335"/>
                <a:gd name="T25" fmla="*/ 0 h 316"/>
                <a:gd name="T26" fmla="*/ 56 w 335"/>
                <a:gd name="T27" fmla="*/ 111 h 316"/>
                <a:gd name="T28" fmla="*/ 167 w 335"/>
                <a:gd name="T29" fmla="*/ 2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5" h="316">
                  <a:moveTo>
                    <a:pt x="0" y="205"/>
                  </a:moveTo>
                  <a:cubicBezTo>
                    <a:pt x="0" y="143"/>
                    <a:pt x="49" y="94"/>
                    <a:pt x="111" y="94"/>
                  </a:cubicBezTo>
                  <a:cubicBezTo>
                    <a:pt x="172" y="94"/>
                    <a:pt x="222" y="143"/>
                    <a:pt x="222" y="205"/>
                  </a:cubicBezTo>
                  <a:cubicBezTo>
                    <a:pt x="222" y="266"/>
                    <a:pt x="172" y="316"/>
                    <a:pt x="111" y="316"/>
                  </a:cubicBezTo>
                  <a:cubicBezTo>
                    <a:pt x="49" y="316"/>
                    <a:pt x="0" y="266"/>
                    <a:pt x="0" y="205"/>
                  </a:cubicBezTo>
                  <a:close/>
                  <a:moveTo>
                    <a:pt x="224" y="316"/>
                  </a:moveTo>
                  <a:cubicBezTo>
                    <a:pt x="285" y="316"/>
                    <a:pt x="335" y="266"/>
                    <a:pt x="335" y="205"/>
                  </a:cubicBezTo>
                  <a:cubicBezTo>
                    <a:pt x="335" y="143"/>
                    <a:pt x="285" y="94"/>
                    <a:pt x="224" y="94"/>
                  </a:cubicBezTo>
                  <a:cubicBezTo>
                    <a:pt x="162" y="94"/>
                    <a:pt x="113" y="143"/>
                    <a:pt x="113" y="205"/>
                  </a:cubicBezTo>
                  <a:cubicBezTo>
                    <a:pt x="113" y="266"/>
                    <a:pt x="162" y="316"/>
                    <a:pt x="224" y="316"/>
                  </a:cubicBezTo>
                  <a:close/>
                  <a:moveTo>
                    <a:pt x="167" y="223"/>
                  </a:moveTo>
                  <a:cubicBezTo>
                    <a:pt x="229" y="223"/>
                    <a:pt x="279" y="173"/>
                    <a:pt x="279" y="111"/>
                  </a:cubicBezTo>
                  <a:cubicBezTo>
                    <a:pt x="279" y="50"/>
                    <a:pt x="229" y="0"/>
                    <a:pt x="167" y="0"/>
                  </a:cubicBezTo>
                  <a:cubicBezTo>
                    <a:pt x="106" y="0"/>
                    <a:pt x="56" y="50"/>
                    <a:pt x="56" y="111"/>
                  </a:cubicBezTo>
                  <a:cubicBezTo>
                    <a:pt x="56" y="173"/>
                    <a:pt x="106" y="223"/>
                    <a:pt x="167" y="223"/>
                  </a:cubicBezTo>
                  <a:close/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FE3005-067E-4A36-8B7A-8EC2F67DD3BE}"/>
              </a:ext>
            </a:extLst>
          </p:cNvPr>
          <p:cNvGrpSpPr/>
          <p:nvPr/>
        </p:nvGrpSpPr>
        <p:grpSpPr>
          <a:xfrm>
            <a:off x="8138242" y="4691265"/>
            <a:ext cx="3690235" cy="1510198"/>
            <a:chOff x="8138242" y="4691265"/>
            <a:chExt cx="3690235" cy="151019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231878-827E-47F0-949B-3CD703E4A197}"/>
                </a:ext>
              </a:extLst>
            </p:cNvPr>
            <p:cNvSpPr/>
            <p:nvPr/>
          </p:nvSpPr>
          <p:spPr>
            <a:xfrm>
              <a:off x="8138242" y="5250987"/>
              <a:ext cx="3690235" cy="950476"/>
            </a:xfrm>
            <a:prstGeom prst="rect">
              <a:avLst/>
            </a:prstGeom>
          </p:spPr>
          <p:txBody>
            <a:bodyPr wrap="square" lIns="0" tIns="89642" rIns="91440" bIns="89642" anchor="t">
              <a:spAutoFit/>
            </a:bodyPr>
            <a:lstStyle/>
            <a:p>
              <a:pPr marL="0" marR="0" lvl="1" indent="0" algn="l" defTabSz="913927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Open</a:t>
              </a:r>
            </a:p>
            <a:p>
              <a:pPr marL="0" marR="0" lvl="1" indent="0" algn="l" defTabSz="914367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D0D0D"/>
                  </a:soli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Open source and a standard for secure enclave-based application development</a:t>
              </a:r>
            </a:p>
          </p:txBody>
        </p:sp>
        <p:sp>
          <p:nvSpPr>
            <p:cNvPr id="51" name="door">
              <a:extLst>
                <a:ext uri="{FF2B5EF4-FFF2-40B4-BE49-F238E27FC236}">
                  <a16:creationId xmlns:a16="http://schemas.microsoft.com/office/drawing/2014/main" id="{08DA57CA-7B80-425F-8FD6-B2DDA5D0E4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244922" y="4691265"/>
              <a:ext cx="332595" cy="469665"/>
            </a:xfrm>
            <a:custGeom>
              <a:avLst/>
              <a:gdLst>
                <a:gd name="T0" fmla="*/ 165 w 165"/>
                <a:gd name="T1" fmla="*/ 233 h 233"/>
                <a:gd name="T2" fmla="*/ 0 w 165"/>
                <a:gd name="T3" fmla="*/ 233 h 233"/>
                <a:gd name="T4" fmla="*/ 0 w 165"/>
                <a:gd name="T5" fmla="*/ 0 h 233"/>
                <a:gd name="T6" fmla="*/ 165 w 165"/>
                <a:gd name="T7" fmla="*/ 0 h 233"/>
                <a:gd name="T8" fmla="*/ 165 w 165"/>
                <a:gd name="T9" fmla="*/ 6 h 233"/>
                <a:gd name="T10" fmla="*/ 165 w 165"/>
                <a:gd name="T11" fmla="*/ 233 h 233"/>
                <a:gd name="T12" fmla="*/ 165 w 165"/>
                <a:gd name="T13" fmla="*/ 233 h 233"/>
                <a:gd name="T14" fmla="*/ 165 w 165"/>
                <a:gd name="T15" fmla="*/ 233 h 233"/>
                <a:gd name="T16" fmla="*/ 165 w 165"/>
                <a:gd name="T17" fmla="*/ 0 h 233"/>
                <a:gd name="T18" fmla="*/ 79 w 165"/>
                <a:gd name="T19" fmla="*/ 50 h 233"/>
                <a:gd name="T20" fmla="*/ 79 w 165"/>
                <a:gd name="T21" fmla="*/ 183 h 233"/>
                <a:gd name="T22" fmla="*/ 165 w 165"/>
                <a:gd name="T23" fmla="*/ 233 h 233"/>
                <a:gd name="T24" fmla="*/ 91 w 165"/>
                <a:gd name="T25" fmla="*/ 120 h 233"/>
                <a:gd name="T26" fmla="*/ 108 w 165"/>
                <a:gd name="T27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5" h="233">
                  <a:moveTo>
                    <a:pt x="165" y="233"/>
                  </a:moveTo>
                  <a:lnTo>
                    <a:pt x="0" y="233"/>
                  </a:lnTo>
                  <a:lnTo>
                    <a:pt x="0" y="0"/>
                  </a:lnTo>
                  <a:lnTo>
                    <a:pt x="165" y="0"/>
                  </a:lnTo>
                  <a:lnTo>
                    <a:pt x="165" y="6"/>
                  </a:lnTo>
                  <a:lnTo>
                    <a:pt x="165" y="233"/>
                  </a:lnTo>
                  <a:lnTo>
                    <a:pt x="165" y="233"/>
                  </a:lnTo>
                  <a:lnTo>
                    <a:pt x="165" y="233"/>
                  </a:lnTo>
                  <a:moveTo>
                    <a:pt x="165" y="0"/>
                  </a:moveTo>
                  <a:lnTo>
                    <a:pt x="79" y="50"/>
                  </a:lnTo>
                  <a:lnTo>
                    <a:pt x="79" y="183"/>
                  </a:lnTo>
                  <a:lnTo>
                    <a:pt x="165" y="233"/>
                  </a:lnTo>
                  <a:moveTo>
                    <a:pt x="91" y="120"/>
                  </a:moveTo>
                  <a:lnTo>
                    <a:pt x="108" y="120"/>
                  </a:lnTo>
                </a:path>
              </a:pathLst>
            </a:custGeom>
            <a:noFill/>
            <a:ln w="190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9365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16="http://schemas.microsoft.com/office/drawing/2014/main" xmlns:a14="http://schemas.microsoft.com/office/drawing/2010/main" xmlns:p14="http://schemas.microsoft.com/office/powerpoint/2010/main" xmlns:mc="http://schemas.openxmlformats.org/markup-compatibility/2006"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87" y="292100"/>
            <a:ext cx="3768898" cy="1477328"/>
          </a:xfrm>
        </p:spPr>
        <p:txBody>
          <a:bodyPr/>
          <a:lstStyle/>
          <a:p>
            <a:r>
              <a:rPr lang="en-US" sz="4800" dirty="0"/>
              <a:t>Get Started Today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2626" y="2308860"/>
            <a:ext cx="4161420" cy="29669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Rob </a:t>
            </a:r>
            <a:r>
              <a:rPr lang="en-US" sz="1600" dirty="0" err="1"/>
              <a:t>Lefferts</a:t>
            </a:r>
            <a:r>
              <a:rPr lang="en-US" sz="1600" dirty="0"/>
              <a:t>, Vice President, Microsoft, </a:t>
            </a:r>
            <a:r>
              <a:rPr lang="en-US" sz="1600" b="1" dirty="0">
                <a:solidFill>
                  <a:srgbClr val="D83B01"/>
                </a:solidFill>
              </a:rPr>
              <a:t>Security Blog</a:t>
            </a:r>
          </a:p>
          <a:p>
            <a:pPr lvl="1">
              <a:spcAft>
                <a:spcPts val="1200"/>
              </a:spcAft>
            </a:pPr>
            <a:r>
              <a:rPr lang="en-US" sz="1600" u="sng" dirty="0">
                <a:hlinkClick r:id="rId3"/>
              </a:rPr>
              <a:t>https://cloudblogs.microsoft.com/microsoftsecure/?p=85528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Corey Sanders, Director, Microsoft- </a:t>
            </a:r>
            <a:r>
              <a:rPr lang="en-US" sz="1600" b="1" dirty="0">
                <a:solidFill>
                  <a:srgbClr val="D83B01"/>
                </a:solidFill>
              </a:rPr>
              <a:t>Infrastructure Blog </a:t>
            </a:r>
            <a:r>
              <a:rPr lang="en-US" sz="1600" u="sng" dirty="0">
                <a:hlinkClick r:id="rId4"/>
              </a:rPr>
              <a:t>https://aka.ms/azureinfraIgnite2018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D83B01"/>
                </a:solidFill>
              </a:rPr>
              <a:t>Confidential Computing Product Page </a:t>
            </a:r>
            <a:r>
              <a:rPr lang="en-US" sz="1600" u="sng" dirty="0">
                <a:hlinkClick r:id="rId5"/>
              </a:rPr>
              <a:t>https://aka.ms/AzureConfidentialCompute</a:t>
            </a:r>
            <a:endParaRPr lang="en-US" sz="16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7" r="134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84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ff43d5fd-68f2-4761-a124-c64777f102a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3649b4f-315d-41a8-8572-1edefe9704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5b6ebd5e-952b-4fcf-a365-2508554e1aeb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77e8143-058d-4f82-af1d-1a7d38bf0e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135df69-810a-4c0f-85e0-eba1e44828fb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ternal_x0020_Speaker xmlns="5a4b3278-325d-441a-b38f-6f1926bc734e">Lang Wong</External_x0020_Speaker>
    <j478fa01fff54a9d85f93cc1f742caa8 xmlns="5a4b3278-325d-441a-b38f-6f1926bc734e">
      <Terms xmlns="http://schemas.microsoft.com/office/infopath/2007/PartnerControls"/>
    </j478fa01fff54a9d85f93cc1f742caa8>
    <Event_x0020_End_x0020_Date xmlns="5a4b3278-325d-441a-b38f-6f1926bc734e">2018-09-29T04:00:00+00:00</Event_x0020_End_x0020_Date>
    <LikesCount xmlns="http://schemas.microsoft.com/sharepoint/v3" xsi:nil="true"/>
    <MS_x0020_Speaker xmlns="5a4b3278-325d-441a-b38f-6f1926bc734e">
      <UserInfo>
        <DisplayName/>
        <AccountId xsi:nil="true"/>
        <AccountType/>
      </UserInfo>
    </MS_x0020_Speaker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Session_x0020_Code xmlns="5a4b3278-325d-441a-b38f-6f1926bc734e">THR2240</Session_x0020_Code>
    <Presentation_x0020_Date xmlns="5a4b3278-325d-441a-b38f-6f1926bc734e" xsi:nil="true"/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Event_x0020_Start_x0020_Date xmlns="5a4b3278-325d-441a-b38f-6f1926bc734e">2018-09-22T04:00:00+00:00</Event_x0020_Start_x0020_Date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00000000-0000-0000-0000-000000000000</TermId>
        </TermInfo>
      </Terms>
    </TaxKeywordTaxHTField>
    <j129f3114929433a812312450a84994c xmlns="5a4b3278-325d-441a-b38f-6f1926bc734e">
      <Terms xmlns="http://schemas.microsoft.com/office/infopath/2007/PartnerControls"/>
    </j129f3114929433a812312450a84994c>
    <TaxCatchAll xmlns="230e9df3-be65-4c73-a93b-d1236ebd677e">
      <Value>88</Value>
      <Value>87</Value>
      <Value>36</Value>
      <Value>35</Value>
    </TaxCatchAll>
    <e1750f71052543bd8c4d7217e9f56da0 xmlns="5a4b3278-325d-441a-b38f-6f1926bc734e">
      <Terms xmlns="http://schemas.microsoft.com/office/infopath/2007/PartnerControls"/>
    </e1750f71052543bd8c4d7217e9f56da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http://schemas.microsoft.com/sharepoint/v3"/>
    <ds:schemaRef ds:uri="http://schemas.openxmlformats.org/package/2006/metadata/core-properties"/>
    <ds:schemaRef ds:uri="http://purl.org/dc/terms/"/>
    <ds:schemaRef ds:uri="9d1f81f6-e953-47ea-988e-33ed651c58e6"/>
    <ds:schemaRef ds:uri="http://schemas.microsoft.com/office/2006/documentManagement/types"/>
    <ds:schemaRef ds:uri="5a4b3278-325d-441a-b38f-6f1926bc734e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D962B27-8AA4-4948-9153-E4694CF728D8}"/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110</TotalTime>
  <Words>1262</Words>
  <Application>Microsoft Office PowerPoint</Application>
  <PresentationFormat>Widescreen</PresentationFormat>
  <Paragraphs>170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MS PGothic</vt:lpstr>
      <vt:lpstr>Arial</vt:lpstr>
      <vt:lpstr>Calibri</vt:lpstr>
      <vt:lpstr>Consolas</vt:lpstr>
      <vt:lpstr>Intel Clear</vt:lpstr>
      <vt:lpstr>Intel Clear Pro</vt:lpstr>
      <vt:lpstr>Intel Clear Pro Bold</vt:lpstr>
      <vt:lpstr>Segoe UI</vt:lpstr>
      <vt:lpstr>Segoe UI Light</vt:lpstr>
      <vt:lpstr>Segoe UI Semibold</vt:lpstr>
      <vt:lpstr>Segoe UI Semilight</vt:lpstr>
      <vt:lpstr>Times New Roman</vt:lpstr>
      <vt:lpstr>Wingdings</vt:lpstr>
      <vt:lpstr>5-50203_Microsoft_Ignite_Template</vt:lpstr>
      <vt:lpstr>1_5-50203_Microsoft_Ignite_Template</vt:lpstr>
      <vt:lpstr>PowerPoint Presentation</vt:lpstr>
      <vt:lpstr>Protection by Design:  Intel SGX and Azure Confidential Computing</vt:lpstr>
      <vt:lpstr>Forces Impacting Security Challenges in implementing, maintaining, and protecting products and processes</vt:lpstr>
      <vt:lpstr>Trusted Execution Environment (TEE)</vt:lpstr>
      <vt:lpstr>PowerPoint Presentation</vt:lpstr>
      <vt:lpstr>Intel® SGX Intel  SGX provides a trusted computing enclave (island) where data and applications are protected independently of the operating system or hardware configuration itself.  </vt:lpstr>
      <vt:lpstr>PowerPoint Presentation</vt:lpstr>
      <vt:lpstr>Open Enclave SDK</vt:lpstr>
      <vt:lpstr>Get Started Today</vt:lpstr>
      <vt:lpstr>Please evaluate this session Your feedback is important to us!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Protection by design: Intel SGX and Azure Confidential Computing</dc:title>
  <dc:subject>Microsoft Ignite</dc:subject>
  <dc:creator>Brieanne Vanderpool</dc:creator>
  <cp:keywords>Microsoft Ignite, CTPClassification=CTP_NT</cp:keywords>
  <dc:description/>
  <cp:lastModifiedBy>SYSTEM</cp:lastModifiedBy>
  <cp:revision>27</cp:revision>
  <dcterms:created xsi:type="dcterms:W3CDTF">2018-08-10T17:04:28Z</dcterms:created>
  <dcterms:modified xsi:type="dcterms:W3CDTF">2018-09-25T18:54:30Z</dcterms:modified>
  <cp:category>Microsoft Ignite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0x010100606EF5350B4AC34299E527B9221D6B5E001A2DF7EB5935C14F830206357EC2322C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36;#Orange County Convention Center|bd993e89-aa48-4695-84e0-3b53e88b1a79</vt:lpwstr>
  </property>
  <property fmtid="{D5CDD505-2E9C-101B-9397-08002B2CF9AE}" pid="7" name="Track">
    <vt:lpwstr/>
  </property>
  <property fmtid="{D5CDD505-2E9C-101B-9397-08002B2CF9AE}" pid="8" name="Event Location">
    <vt:lpwstr>88;#Orlando|8cc4ed56-1866-4501-a22c-89aafde6f59b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  <property fmtid="{D5CDD505-2E9C-101B-9397-08002B2CF9AE}" pid="20" name="TaxKeyword">
    <vt:lpwstr>87;#Microsoft Ignite|9323c522-fe4b-4922-816b-10a1920d7afb</vt:lpwstr>
  </property>
  <property fmtid="{D5CDD505-2E9C-101B-9397-08002B2CF9AE}" pid="21" name="Event Name">
    <vt:lpwstr>35;#Microsoft Ignite|9323c522-fe4b-4922-816b-10a1920d7afb</vt:lpwstr>
  </property>
  <property fmtid="{D5CDD505-2E9C-101B-9397-08002B2CF9AE}" pid="22" name="Audience1">
    <vt:lpwstr/>
  </property>
  <property fmtid="{D5CDD505-2E9C-101B-9397-08002B2CF9AE}" pid="23" name="TitusGUID">
    <vt:lpwstr>09417ab0-442b-4a58-b1fb-8096c24cddd5</vt:lpwstr>
  </property>
  <property fmtid="{D5CDD505-2E9C-101B-9397-08002B2CF9AE}" pid="24" name="CTP_TimeStamp">
    <vt:lpwstr>2018-09-21 13:00:55Z</vt:lpwstr>
  </property>
  <property fmtid="{D5CDD505-2E9C-101B-9397-08002B2CF9AE}" pid="25" name="CTP_BU">
    <vt:lpwstr>NA</vt:lpwstr>
  </property>
  <property fmtid="{D5CDD505-2E9C-101B-9397-08002B2CF9AE}" pid="26" name="CTP_IDSID">
    <vt:lpwstr>NA</vt:lpwstr>
  </property>
  <property fmtid="{D5CDD505-2E9C-101B-9397-08002B2CF9AE}" pid="27" name="CTP_WWID">
    <vt:lpwstr>NA</vt:lpwstr>
  </property>
  <property fmtid="{D5CDD505-2E9C-101B-9397-08002B2CF9AE}" pid="28" name="CTPClassification">
    <vt:lpwstr>CTP_NT</vt:lpwstr>
  </property>
</Properties>
</file>